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Lst>
  <p:notesMasterIdLst>
    <p:notesMasterId r:id="rId32"/>
  </p:notesMasterIdLst>
  <p:handoutMasterIdLst>
    <p:handoutMasterId r:id="rId33"/>
  </p:handoutMasterIdLst>
  <p:sldIdLst>
    <p:sldId id="291" r:id="rId3"/>
    <p:sldId id="10266" r:id="rId4"/>
    <p:sldId id="10267" r:id="rId5"/>
    <p:sldId id="10268" r:id="rId6"/>
    <p:sldId id="10269" r:id="rId7"/>
    <p:sldId id="10270" r:id="rId8"/>
    <p:sldId id="10271" r:id="rId9"/>
    <p:sldId id="10272" r:id="rId10"/>
    <p:sldId id="10273" r:id="rId11"/>
    <p:sldId id="2147469515" r:id="rId12"/>
    <p:sldId id="8416" r:id="rId13"/>
    <p:sldId id="2147469514" r:id="rId14"/>
    <p:sldId id="2147469511" r:id="rId15"/>
    <p:sldId id="2147469507" r:id="rId16"/>
    <p:sldId id="2076137303" r:id="rId17"/>
    <p:sldId id="2147469518" r:id="rId18"/>
    <p:sldId id="8410" r:id="rId19"/>
    <p:sldId id="2076136968" r:id="rId20"/>
    <p:sldId id="10257" r:id="rId21"/>
    <p:sldId id="295" r:id="rId22"/>
    <p:sldId id="296" r:id="rId23"/>
    <p:sldId id="2147469516" r:id="rId24"/>
    <p:sldId id="2147469517" r:id="rId25"/>
    <p:sldId id="2147469519" r:id="rId26"/>
    <p:sldId id="2147469922" r:id="rId27"/>
    <p:sldId id="2147469920" r:id="rId28"/>
    <p:sldId id="2147469921" r:id="rId29"/>
    <p:sldId id="2147469928"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4" autoAdjust="0"/>
    <p:restoredTop sz="91851"/>
  </p:normalViewPr>
  <p:slideViewPr>
    <p:cSldViewPr snapToGrid="0" snapToObjects="1">
      <p:cViewPr varScale="1">
        <p:scale>
          <a:sx n="102" d="100"/>
          <a:sy n="102" d="100"/>
        </p:scale>
        <p:origin x="174" y="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84F917-2F24-42E7-8E39-6D7A6ACCD0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A1BA4DA-9050-4042-AC88-95A2AECFE3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7B087B-47DA-4193-B2B8-74B4910F6689}" type="datetimeFigureOut">
              <a:rPr lang="en-US" smtClean="0"/>
              <a:t>4/17/2022</a:t>
            </a:fld>
            <a:endParaRPr lang="en-US"/>
          </a:p>
        </p:txBody>
      </p:sp>
      <p:sp>
        <p:nvSpPr>
          <p:cNvPr id="4" name="Footer Placeholder 3">
            <a:extLst>
              <a:ext uri="{FF2B5EF4-FFF2-40B4-BE49-F238E27FC236}">
                <a16:creationId xmlns:a16="http://schemas.microsoft.com/office/drawing/2014/main" id="{0DCD2C11-5AAF-4A3C-A8B1-9B8FE1541A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542EDA-E6A9-486E-9622-B29912B4F4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252569-04F7-4FF3-A420-BB6DD832E41E}" type="slidenum">
              <a:rPr lang="en-US" smtClean="0"/>
              <a:t>‹#›</a:t>
            </a:fld>
            <a:endParaRPr lang="en-US"/>
          </a:p>
        </p:txBody>
      </p:sp>
    </p:spTree>
    <p:extLst>
      <p:ext uri="{BB962C8B-B14F-4D97-AF65-F5344CB8AC3E}">
        <p14:creationId xmlns:p14="http://schemas.microsoft.com/office/powerpoint/2010/main" val="940609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72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17</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21</a:t>
            </a:fld>
            <a:endParaRPr lang="en-US"/>
          </a:p>
        </p:txBody>
      </p:sp>
    </p:spTree>
    <p:extLst>
      <p:ext uri="{BB962C8B-B14F-4D97-AF65-F5344CB8AC3E}">
        <p14:creationId xmlns:p14="http://schemas.microsoft.com/office/powerpoint/2010/main" val="1594121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152825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4/17/2022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709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3750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549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751129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80725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33641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24996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4/17/2022</a:t>
            </a:fld>
            <a:endParaRPr lang="en-US"/>
          </a:p>
        </p:txBody>
      </p:sp>
    </p:spTree>
    <p:extLst>
      <p:ext uri="{BB962C8B-B14F-4D97-AF65-F5344CB8AC3E}">
        <p14:creationId xmlns:p14="http://schemas.microsoft.com/office/powerpoint/2010/main" val="1278523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4/17/2022</a:t>
            </a:fld>
            <a:endParaRPr lang="en-US"/>
          </a:p>
        </p:txBody>
      </p:sp>
    </p:spTree>
    <p:extLst>
      <p:ext uri="{BB962C8B-B14F-4D97-AF65-F5344CB8AC3E}">
        <p14:creationId xmlns:p14="http://schemas.microsoft.com/office/powerpoint/2010/main" val="2269380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4/17/2022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4/17/2022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8" r:id="rId14"/>
    <p:sldLayoutId id="2147483679"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4/17/2022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microsoft.com/office/2007/relationships/hdphoto" Target="../media/hdphoto2.wdp"/><Relationship Id="rId3" Type="http://schemas.openxmlformats.org/officeDocument/2006/relationships/image" Target="../media/image17.sv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0.png"/><Relationship Id="rId2" Type="http://schemas.openxmlformats.org/officeDocument/2006/relationships/image" Target="../media/image16.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1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1.png"/><Relationship Id="rId4" Type="http://schemas.openxmlformats.org/officeDocument/2006/relationships/image" Target="../media/image18.emf"/><Relationship Id="rId9" Type="http://schemas.openxmlformats.org/officeDocument/2006/relationships/image" Target="../media/image23.png"/><Relationship Id="rId14" Type="http://schemas.openxmlformats.org/officeDocument/2006/relationships/image" Target="../media/image2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sv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18.emf"/><Relationship Id="rId10" Type="http://schemas.openxmlformats.org/officeDocument/2006/relationships/image" Target="../media/image38.png"/><Relationship Id="rId4" Type="http://schemas.openxmlformats.org/officeDocument/2006/relationships/image" Target="../media/image33.svg"/><Relationship Id="rId9"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9.svg"/><Relationship Id="rId5" Type="http://schemas.openxmlformats.org/officeDocument/2006/relationships/image" Target="../media/image41.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s-ES/windows/apps/winui/winui3/"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gif"/><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42.emf"/><Relationship Id="rId5" Type="http://schemas.openxmlformats.org/officeDocument/2006/relationships/image" Target="../media/image46.png"/><Relationship Id="rId4" Type="http://schemas.openxmlformats.org/officeDocument/2006/relationships/image" Target="../media/image4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a:t>
            </a:r>
            <a:r>
              <a:rPr lang="en-US" sz="5400" b="1" dirty="0" err="1"/>
              <a:t>Qué</a:t>
            </a:r>
            <a:r>
              <a:rPr lang="en-US" sz="5400" b="1" dirty="0"/>
              <a:t> es .NET MAUI?</a:t>
            </a:r>
          </a:p>
        </p:txBody>
      </p:sp>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 Suárez</a:t>
            </a:r>
          </a:p>
          <a:p>
            <a:r>
              <a:rPr lang="en-US" sz="1961" dirty="0">
                <a:latin typeface="+mj-lt"/>
                <a:cs typeface="Arial"/>
              </a:rPr>
              <a:t>Software Engineer,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@jsuarezruiz</a:t>
            </a:r>
          </a:p>
          <a:p>
            <a:pPr algn="r">
              <a:lnSpc>
                <a:spcPct val="130000"/>
              </a:lnSpc>
            </a:pPr>
            <a:r>
              <a:rPr lang="en-US" sz="1765" dirty="0">
                <a:latin typeface="+mj-lt"/>
                <a:cs typeface="Arial"/>
              </a:rPr>
              <a:t>/</a:t>
            </a:r>
            <a:r>
              <a:rPr lang="en-US" sz="1765" dirty="0" err="1">
                <a:latin typeface="+mj-lt"/>
                <a:cs typeface="Arial"/>
              </a:rPr>
              <a:t>JavierSuarezRuiz</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vector graphics&#10;&#10;Description automatically generated">
            <a:extLst>
              <a:ext uri="{FF2B5EF4-FFF2-40B4-BE49-F238E27FC236}">
                <a16:creationId xmlns:a16="http://schemas.microsoft.com/office/drawing/2014/main" id="{95E2B0A4-15C9-4451-ABA7-4D2812B3AC03}"/>
              </a:ext>
            </a:extLst>
          </p:cNvPr>
          <p:cNvPicPr>
            <a:picLocks noChangeAspect="1"/>
          </p:cNvPicPr>
          <p:nvPr/>
        </p:nvPicPr>
        <p:blipFill>
          <a:blip r:embed="rId4"/>
          <a:stretch>
            <a:fillRect/>
          </a:stretch>
        </p:blipFill>
        <p:spPr>
          <a:xfrm>
            <a:off x="-79447" y="4912858"/>
            <a:ext cx="1624583" cy="1627384"/>
          </a:xfrm>
          <a:prstGeom prst="rect">
            <a:avLst/>
          </a:prstGeom>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1" y="860572"/>
            <a:ext cx="12191999" cy="5136855"/>
          </a:xfrm>
          <a:prstGeom prst="rect">
            <a:avLst/>
          </a:prstGeom>
        </p:spPr>
        <p:txBody>
          <a:bodyPr wrap="square">
            <a:spAutoFit/>
          </a:bodyPr>
          <a:lstStyle/>
          <a:p>
            <a:pPr algn="ctr" defTabSz="914358">
              <a:lnSpc>
                <a:spcPct val="150000"/>
              </a:lnSpc>
            </a:pPr>
            <a:r>
              <a:rPr lang="en-US" sz="2800" dirty="0">
                <a:solidFill>
                  <a:srgbClr val="512BD4"/>
                </a:solidFill>
                <a:latin typeface="Segoe UI Light"/>
                <a:ea typeface="Segoe UI Symbol" panose="020B0502040204020203" pitchFamily="34" charset="0"/>
              </a:rPr>
              <a:t>Es un framework </a:t>
            </a:r>
            <a:r>
              <a:rPr lang="en-US" sz="4000" b="1" dirty="0">
                <a:solidFill>
                  <a:srgbClr val="512BD4"/>
                </a:solidFill>
                <a:latin typeface="Segoe UI Light"/>
                <a:ea typeface="Segoe UI Symbol" panose="020B0502040204020203" pitchFamily="34" charset="0"/>
              </a:rPr>
              <a:t>open-source </a:t>
            </a:r>
            <a:endParaRPr lang="en-US" sz="2800" dirty="0">
              <a:solidFill>
                <a:srgbClr val="512BD4"/>
              </a:solidFill>
              <a:latin typeface="Segoe UI Light"/>
              <a:ea typeface="Segoe UI Symbol" panose="020B0502040204020203" pitchFamily="34" charset="0"/>
            </a:endParaRPr>
          </a:p>
          <a:p>
            <a:pPr algn="ctr" defTabSz="914358">
              <a:lnSpc>
                <a:spcPct val="150000"/>
              </a:lnSpc>
            </a:pPr>
            <a:r>
              <a:rPr lang="en-US" sz="2800" dirty="0">
                <a:solidFill>
                  <a:srgbClr val="512BD4"/>
                </a:solidFill>
                <a:latin typeface="Segoe UI Light"/>
                <a:ea typeface="Segoe UI Symbol" panose="020B0502040204020203" pitchFamily="34" charset="0"/>
              </a:rPr>
              <a:t>de Microsoft para </a:t>
            </a:r>
            <a:r>
              <a:rPr lang="en-US" sz="2800" dirty="0" err="1">
                <a:solidFill>
                  <a:srgbClr val="512BD4"/>
                </a:solidFill>
                <a:latin typeface="Segoe UI Light"/>
                <a:ea typeface="Segoe UI Symbol" panose="020B0502040204020203" pitchFamily="34" charset="0"/>
              </a:rPr>
              <a:t>crear</a:t>
            </a:r>
            <a:endParaRPr lang="en-US" sz="2800" dirty="0">
              <a:solidFill>
                <a:srgbClr val="512BD4"/>
              </a:solidFill>
              <a:latin typeface="Segoe UI Light"/>
              <a:ea typeface="Segoe UI Symbol" panose="020B0502040204020203" pitchFamily="34" charset="0"/>
            </a:endParaRPr>
          </a:p>
          <a:p>
            <a:pPr algn="ctr" defTabSz="914358">
              <a:lnSpc>
                <a:spcPct val="150000"/>
              </a:lnSpc>
            </a:pPr>
            <a:r>
              <a:rPr lang="en-US" sz="2800" dirty="0" err="1">
                <a:solidFill>
                  <a:srgbClr val="512BD4"/>
                </a:solidFill>
                <a:latin typeface="Segoe UI Light"/>
                <a:ea typeface="Segoe UI Symbol" panose="020B0502040204020203" pitchFamily="34" charset="0"/>
              </a:rPr>
              <a:t>aplicaciones</a:t>
            </a:r>
            <a:r>
              <a:rPr lang="en-US" sz="2800" dirty="0">
                <a:solidFill>
                  <a:srgbClr val="512BD4"/>
                </a:solidFill>
                <a:latin typeface="Segoe UI Light"/>
                <a:ea typeface="Segoe UI Symbol" panose="020B0502040204020203" pitchFamily="34" charset="0"/>
              </a:rPr>
              <a:t> para iOS, Android, macOS, &amp; Windows</a:t>
            </a:r>
          </a:p>
          <a:p>
            <a:pPr algn="ctr" defTabSz="914358">
              <a:lnSpc>
                <a:spcPct val="150000"/>
              </a:lnSpc>
            </a:pPr>
            <a:r>
              <a:rPr lang="en-US" sz="4000" b="1" dirty="0" err="1">
                <a:solidFill>
                  <a:srgbClr val="512BD4"/>
                </a:solidFill>
                <a:latin typeface="Segoe UI Light"/>
                <a:ea typeface="Segoe UI Symbol" panose="020B0502040204020203" pitchFamily="34" charset="0"/>
              </a:rPr>
              <a:t>modernas</a:t>
            </a:r>
            <a:r>
              <a:rPr lang="en-US" sz="4000" b="1" dirty="0">
                <a:solidFill>
                  <a:srgbClr val="512BD4"/>
                </a:solidFill>
                <a:latin typeface="Segoe UI Light"/>
                <a:ea typeface="Segoe UI Symbol" panose="020B0502040204020203" pitchFamily="34" charset="0"/>
              </a:rPr>
              <a:t>, con alto </a:t>
            </a:r>
            <a:r>
              <a:rPr lang="en-US" sz="4000" b="1" dirty="0" err="1">
                <a:solidFill>
                  <a:srgbClr val="512BD4"/>
                </a:solidFill>
                <a:latin typeface="Segoe UI Light"/>
                <a:ea typeface="Segoe UI Symbol" panose="020B0502040204020203" pitchFamily="34" charset="0"/>
              </a:rPr>
              <a:t>rendimiento</a:t>
            </a:r>
            <a:r>
              <a:rPr lang="en-US" sz="4000" b="1" dirty="0">
                <a:solidFill>
                  <a:srgbClr val="512BD4"/>
                </a:solidFill>
                <a:latin typeface="Segoe UI Light"/>
                <a:ea typeface="Segoe UI Symbol" panose="020B0502040204020203" pitchFamily="34" charset="0"/>
              </a:rPr>
              <a:t>, &amp; multi-</a:t>
            </a:r>
            <a:r>
              <a:rPr lang="en-US" sz="4000" b="1" dirty="0" err="1">
                <a:solidFill>
                  <a:srgbClr val="512BD4"/>
                </a:solidFill>
                <a:latin typeface="Segoe UI Light"/>
                <a:ea typeface="Segoe UI Symbol" panose="020B0502040204020203" pitchFamily="34" charset="0"/>
              </a:rPr>
              <a:t>platformas</a:t>
            </a:r>
            <a:r>
              <a:rPr lang="en-US" sz="4000" b="1" dirty="0">
                <a:solidFill>
                  <a:srgbClr val="512BD4"/>
                </a:solidFill>
                <a:latin typeface="Segoe UI Light"/>
                <a:ea typeface="Segoe UI Symbol" panose="020B0502040204020203" pitchFamily="34" charset="0"/>
              </a:rPr>
              <a:t> </a:t>
            </a:r>
            <a:endParaRPr lang="en-US" sz="2800" b="1" dirty="0">
              <a:solidFill>
                <a:srgbClr val="512BD4"/>
              </a:solidFill>
              <a:latin typeface="Segoe UI Light"/>
              <a:ea typeface="Segoe UI Symbol" panose="020B0502040204020203" pitchFamily="34" charset="0"/>
            </a:endParaRPr>
          </a:p>
          <a:p>
            <a:pPr algn="ctr" defTabSz="914358">
              <a:lnSpc>
                <a:spcPct val="150000"/>
              </a:lnSpc>
            </a:pPr>
            <a:r>
              <a:rPr lang="en-US" sz="2800" dirty="0">
                <a:solidFill>
                  <a:srgbClr val="512BD4"/>
                </a:solidFill>
                <a:latin typeface="Segoe UI Light"/>
                <a:ea typeface="Segoe UI Symbol" panose="020B0502040204020203" pitchFamily="34" charset="0"/>
              </a:rPr>
              <a:t>con </a:t>
            </a:r>
            <a:r>
              <a:rPr lang="en-US" sz="4000" b="1" dirty="0">
                <a:solidFill>
                  <a:srgbClr val="512BD4"/>
                </a:solidFill>
                <a:latin typeface="Segoe UI Light"/>
                <a:ea typeface="Segoe UI Symbol" panose="020B0502040204020203" pitchFamily="34" charset="0"/>
              </a:rPr>
              <a:t>C#</a:t>
            </a:r>
            <a:r>
              <a:rPr lang="en-US" sz="2800" dirty="0">
                <a:solidFill>
                  <a:srgbClr val="512BD4"/>
                </a:solidFill>
                <a:latin typeface="Segoe UI Light"/>
                <a:ea typeface="Segoe UI Symbol" panose="020B0502040204020203" pitchFamily="34" charset="0"/>
              </a:rPr>
              <a:t> y </a:t>
            </a:r>
            <a:r>
              <a:rPr lang="en-US" sz="3200" b="1" dirty="0">
                <a:solidFill>
                  <a:srgbClr val="512BD4"/>
                </a:solidFill>
                <a:latin typeface="Segoe UI Light"/>
                <a:ea typeface="Segoe UI Symbol" panose="020B0502040204020203" pitchFamily="34" charset="0"/>
              </a:rPr>
              <a:t>.NET </a:t>
            </a:r>
            <a:r>
              <a:rPr lang="en-US" sz="2800" dirty="0" err="1">
                <a:solidFill>
                  <a:srgbClr val="512BD4"/>
                </a:solidFill>
                <a:latin typeface="Segoe UI Light"/>
                <a:ea typeface="Segoe UI Symbol" panose="020B0502040204020203" pitchFamily="34" charset="0"/>
              </a:rPr>
              <a:t>desde</a:t>
            </a:r>
            <a:endParaRPr lang="en-US" sz="2800" dirty="0">
              <a:solidFill>
                <a:srgbClr val="512BD4"/>
              </a:solidFill>
              <a:latin typeface="Segoe UI Light"/>
              <a:ea typeface="Segoe UI Symbol" panose="020B0502040204020203" pitchFamily="34" charset="0"/>
            </a:endParaRPr>
          </a:p>
          <a:p>
            <a:pPr algn="ctr" defTabSz="914358">
              <a:lnSpc>
                <a:spcPct val="150000"/>
              </a:lnSpc>
            </a:pPr>
            <a:r>
              <a:rPr lang="en-US" sz="4000" b="1" dirty="0">
                <a:solidFill>
                  <a:srgbClr val="512BD4"/>
                </a:solidFill>
                <a:latin typeface="Segoe UI Light"/>
                <a:ea typeface="Segoe UI Symbol" panose="020B0502040204020203" pitchFamily="34" charset="0"/>
              </a:rPr>
              <a:t>Una base de Código </a:t>
            </a:r>
            <a:r>
              <a:rPr lang="en-US" sz="4000" b="1" dirty="0" err="1">
                <a:solidFill>
                  <a:srgbClr val="512BD4"/>
                </a:solidFill>
                <a:latin typeface="Segoe UI Light"/>
                <a:ea typeface="Segoe UI Symbol" panose="020B0502040204020203" pitchFamily="34" charset="0"/>
              </a:rPr>
              <a:t>común</a:t>
            </a:r>
            <a:r>
              <a:rPr lang="en-US" sz="2800" dirty="0">
                <a:solidFill>
                  <a:srgbClr val="512BD4"/>
                </a:solidFill>
                <a:latin typeface="Segoe UI Light"/>
                <a:ea typeface="Segoe UI Symbol" panose="020B0502040204020203" pitchFamily="34" charset="0"/>
              </a:rPr>
              <a:t>. </a:t>
            </a:r>
            <a:endParaRPr lang="en-US" sz="32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a:solidFill>
            <a:srgbClr val="7030A0"/>
          </a:solidFill>
          <a:ln>
            <a:solidFill>
              <a:srgbClr val="7030A0"/>
            </a:solidFill>
          </a:ln>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7030A0"/>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a:solidFill>
            <a:srgbClr val="7030A0"/>
          </a:solidFill>
          <a:ln>
            <a:solidFill>
              <a:srgbClr val="7030A0"/>
            </a:solidFill>
          </a:ln>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solidFill>
            <a:srgbClr val="7030A0"/>
          </a:solidFill>
          <a:ln>
            <a:solidFill>
              <a:srgbClr val="7030A0"/>
            </a:solidFill>
          </a:ln>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solidFill>
            <a:srgbClr val="7030A0"/>
          </a:solidFill>
          <a:ln>
            <a:solidFill>
              <a:srgbClr val="7030A0"/>
            </a:solidFill>
          </a:ln>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solidFill>
            <a:srgbClr val="7030A0"/>
          </a:solidFill>
          <a:ln>
            <a:solidFill>
              <a:srgbClr val="7030A0"/>
            </a:solidFill>
          </a:ln>
        </p:spPr>
      </p:pic>
    </p:spTree>
    <p:extLst>
      <p:ext uri="{BB962C8B-B14F-4D97-AF65-F5344CB8AC3E}">
        <p14:creationId xmlns:p14="http://schemas.microsoft.com/office/powerpoint/2010/main" val="258329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this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dirty="0">
                <a:ln>
                  <a:noFill/>
                </a:ln>
                <a:solidFill>
                  <a:schemeClr val="accent3">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dirty="0" err="1">
                <a:ln>
                  <a:noFill/>
                </a:ln>
                <a:solidFill>
                  <a:schemeClr val="accent3">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dirty="0">
              <a:ln>
                <a:noFill/>
              </a:ln>
              <a:solidFill>
                <a:schemeClr val="accent3">
                  <a:lumMod val="75000"/>
                </a:schemeClr>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42" presetClass="path" presetSubtype="0" decel="100000" fill="hold" grpId="1" nodeType="withEffect">
                                  <p:stCondLst>
                                    <p:cond delay="0"/>
                                  </p:stCondLst>
                                  <p:childTnLst>
                                    <p:animMotion origin="layout" path="M 0 -7.40741E-7 L 0 0.03287 " pathEditMode="relative" rAng="0" ptsTypes="AA">
                                      <p:cBhvr>
                                        <p:cTn id="37"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1367" y="1830230"/>
            <a:ext cx="4773746" cy="246767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000" dirty="0">
              <a:solidFill>
                <a:schemeClr val="tx1">
                  <a:lumMod val="50000"/>
                </a:schemeClr>
              </a:solidFill>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dirty="0" err="1"/>
              <a:t>Blazor</a:t>
            </a:r>
            <a:r>
              <a:rPr lang="en-US" dirty="0"/>
              <a:t> Desktop</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5230" y="3531407"/>
            <a:ext cx="4646022"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5230" y="1943620"/>
            <a:ext cx="4646022" cy="7067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8241" y="2650356"/>
            <a:ext cx="0" cy="8810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22" y="1998042"/>
            <a:ext cx="6131014" cy="2554545"/>
          </a:xfrm>
          <a:prstGeom prst="rect">
            <a:avLst/>
          </a:prstGeom>
          <a:noFill/>
        </p:spPr>
        <p:txBody>
          <a:bodyPr wrap="square">
            <a:spAutoFit/>
          </a:bodyPr>
          <a:lstStyle/>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Reusar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componentes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UI entre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y web</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Creado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encima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.NET Multi-platform App UI</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Contenedor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app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&amp; embedded controls</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2123" y="2760302"/>
            <a:ext cx="2948357" cy="584775"/>
          </a:xfrm>
          <a:prstGeom prst="rect">
            <a:avLst/>
          </a:prstGeom>
          <a:solidFill>
            <a:schemeClr val="accent3">
              <a:lumMod val="75000"/>
            </a:schemeClr>
          </a:solidFill>
        </p:spPr>
        <p:txBody>
          <a:bodyPr wrap="square" rtlCol="0">
            <a:spAutoFit/>
          </a:bodyPr>
          <a:lstStyle/>
          <a:p>
            <a:pPr algn="ctr" defTabSz="914225"/>
            <a:r>
              <a:rPr lang="en-US" sz="1600" dirty="0" err="1">
                <a:solidFill>
                  <a:schemeClr val="bg1"/>
                </a:solidFill>
                <a:latin typeface="Calibri" panose="020F0502020204030204"/>
              </a:rPr>
              <a:t>Puede</a:t>
            </a:r>
            <a:r>
              <a:rPr lang="en-US" sz="1600" dirty="0">
                <a:solidFill>
                  <a:schemeClr val="bg1"/>
                </a:solidFill>
                <a:latin typeface="Calibri" panose="020F0502020204030204"/>
              </a:rPr>
              <a:t> usar la App </a:t>
            </a:r>
            <a:r>
              <a:rPr lang="en-US" sz="1600" dirty="0" err="1">
                <a:solidFill>
                  <a:schemeClr val="bg1"/>
                </a:solidFill>
                <a:latin typeface="Calibri" panose="020F0502020204030204"/>
              </a:rPr>
              <a:t>nativa</a:t>
            </a:r>
            <a:r>
              <a:rPr lang="en-US" sz="1600" dirty="0">
                <a:solidFill>
                  <a:schemeClr val="bg1"/>
                </a:solidFill>
                <a:latin typeface="Calibri" panose="020F0502020204030204"/>
              </a:rPr>
              <a:t> </a:t>
            </a:r>
          </a:p>
          <a:p>
            <a:pPr algn="ctr" defTabSz="914225"/>
            <a:r>
              <a:rPr lang="en-US" sz="1600" dirty="0">
                <a:solidFill>
                  <a:schemeClr val="bg1"/>
                </a:solidFill>
                <a:latin typeface="Calibri" panose="020F0502020204030204"/>
              </a:rPr>
              <a:t>container &amp; </a:t>
            </a:r>
            <a:r>
              <a:rPr lang="en-US" sz="1600" dirty="0" err="1">
                <a:solidFill>
                  <a:schemeClr val="bg1"/>
                </a:solidFill>
                <a:latin typeface="Calibri" panose="020F0502020204030204"/>
              </a:rPr>
              <a:t>controles</a:t>
            </a:r>
            <a:endParaRPr lang="en-US" sz="1600" dirty="0">
              <a:solidFill>
                <a:schemeClr val="bg1"/>
              </a:solidFill>
              <a:latin typeface="Calibri" panose="020F0502020204030204"/>
            </a:endParaRPr>
          </a:p>
        </p:txBody>
      </p:sp>
      <p:grpSp>
        <p:nvGrpSpPr>
          <p:cNvPr id="101" name="Group 100">
            <a:extLst>
              <a:ext uri="{FF2B5EF4-FFF2-40B4-BE49-F238E27FC236}">
                <a16:creationId xmlns:a16="http://schemas.microsoft.com/office/drawing/2014/main" id="{DC10BD96-D92F-4701-8074-6C365248ED4B}"/>
              </a:ext>
            </a:extLst>
          </p:cNvPr>
          <p:cNvGrpSpPr/>
          <p:nvPr/>
        </p:nvGrpSpPr>
        <p:grpSpPr>
          <a:xfrm>
            <a:off x="765230" y="4244039"/>
            <a:ext cx="2153052" cy="1514016"/>
            <a:chOff x="764473" y="4244154"/>
            <a:chExt cx="2153357" cy="1514231"/>
          </a:xfrm>
        </p:grpSpPr>
        <p:grpSp>
          <p:nvGrpSpPr>
            <p:cNvPr id="60" name="Group 59">
              <a:extLst>
                <a:ext uri="{FF2B5EF4-FFF2-40B4-BE49-F238E27FC236}">
                  <a16:creationId xmlns:a16="http://schemas.microsoft.com/office/drawing/2014/main" id="{A9497378-CACC-4A01-8401-89D2FAEB62A6}"/>
                </a:ext>
              </a:extLst>
            </p:cNvPr>
            <p:cNvGrpSpPr/>
            <p:nvPr/>
          </p:nvGrpSpPr>
          <p:grpSpPr>
            <a:xfrm>
              <a:off x="764473" y="4835245"/>
              <a:ext cx="2153357" cy="923140"/>
              <a:chOff x="769916" y="4835245"/>
              <a:chExt cx="2153357" cy="923140"/>
            </a:xfrm>
          </p:grpSpPr>
          <p:grpSp>
            <p:nvGrpSpPr>
              <p:cNvPr id="63" name="Group 62">
                <a:extLst>
                  <a:ext uri="{FF2B5EF4-FFF2-40B4-BE49-F238E27FC236}">
                    <a16:creationId xmlns:a16="http://schemas.microsoft.com/office/drawing/2014/main" id="{8DE6328E-6608-4E8E-A0AF-07479F168F3B}"/>
                  </a:ext>
                </a:extLst>
              </p:cNvPr>
              <p:cNvGrpSpPr/>
              <p:nvPr/>
            </p:nvGrpSpPr>
            <p:grpSpPr>
              <a:xfrm>
                <a:off x="2008873" y="4843985"/>
                <a:ext cx="914400" cy="914400"/>
                <a:chOff x="1986003" y="5319061"/>
                <a:chExt cx="914400" cy="914400"/>
              </a:xfrm>
            </p:grpSpPr>
            <p:sp>
              <p:nvSpPr>
                <p:cNvPr id="71" name="TextBox 70">
                  <a:extLst>
                    <a:ext uri="{FF2B5EF4-FFF2-40B4-BE49-F238E27FC236}">
                      <a16:creationId xmlns:a16="http://schemas.microsoft.com/office/drawing/2014/main" id="{B0D43546-D4CC-499D-8CFA-F2AF1D686428}"/>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chemeClr val="tx1">
                          <a:lumMod val="50000"/>
                        </a:schemeClr>
                      </a:solidFill>
                      <a:latin typeface="Calibri" panose="020F0502020204030204"/>
                    </a:rPr>
                    <a:t>macOS</a:t>
                  </a:r>
                </a:p>
              </p:txBody>
            </p:sp>
            <p:pic>
              <p:nvPicPr>
                <p:cNvPr id="72" name="Graphic 71" descr="Laptop with solid fill">
                  <a:extLst>
                    <a:ext uri="{FF2B5EF4-FFF2-40B4-BE49-F238E27FC236}">
                      <a16:creationId xmlns:a16="http://schemas.microsoft.com/office/drawing/2014/main" id="{2AB24816-B64D-471C-A2E9-151FF7AEB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6003" y="5319061"/>
                  <a:ext cx="914400" cy="914400"/>
                </a:xfrm>
                <a:prstGeom prst="rect">
                  <a:avLst/>
                </a:prstGeom>
              </p:spPr>
            </p:pic>
          </p:grpSp>
          <p:grpSp>
            <p:nvGrpSpPr>
              <p:cNvPr id="64" name="Group 63">
                <a:extLst>
                  <a:ext uri="{FF2B5EF4-FFF2-40B4-BE49-F238E27FC236}">
                    <a16:creationId xmlns:a16="http://schemas.microsoft.com/office/drawing/2014/main" id="{3CF4B09B-E6D9-4726-939D-FE154B5A1A84}"/>
                  </a:ext>
                </a:extLst>
              </p:cNvPr>
              <p:cNvGrpSpPr/>
              <p:nvPr/>
            </p:nvGrpSpPr>
            <p:grpSpPr>
              <a:xfrm>
                <a:off x="769916" y="4835245"/>
                <a:ext cx="914400" cy="914400"/>
                <a:chOff x="769916" y="4835245"/>
                <a:chExt cx="914400" cy="914400"/>
              </a:xfrm>
            </p:grpSpPr>
            <p:grpSp>
              <p:nvGrpSpPr>
                <p:cNvPr id="65" name="Group 42">
                  <a:extLst>
                    <a:ext uri="{FF2B5EF4-FFF2-40B4-BE49-F238E27FC236}">
                      <a16:creationId xmlns:a16="http://schemas.microsoft.com/office/drawing/2014/main" id="{68C6853C-CDE3-433D-9BCA-D31A1B7A11B0}"/>
                    </a:ext>
                  </a:extLst>
                </p:cNvPr>
                <p:cNvGrpSpPr>
                  <a:grpSpLocks noChangeAspect="1"/>
                </p:cNvGrpSpPr>
                <p:nvPr/>
              </p:nvGrpSpPr>
              <p:grpSpPr bwMode="auto">
                <a:xfrm>
                  <a:off x="1135999" y="5160128"/>
                  <a:ext cx="179625" cy="186208"/>
                  <a:chOff x="3492" y="1769"/>
                  <a:chExt cx="854" cy="864"/>
                </a:xfrm>
                <a:solidFill>
                  <a:srgbClr val="FFFFFF"/>
                </a:solidFill>
              </p:grpSpPr>
              <p:sp>
                <p:nvSpPr>
                  <p:cNvPr id="67" name="Freeform 43">
                    <a:extLst>
                      <a:ext uri="{FF2B5EF4-FFF2-40B4-BE49-F238E27FC236}">
                        <a16:creationId xmlns:a16="http://schemas.microsoft.com/office/drawing/2014/main" id="{FC9DD702-664A-4D21-9DF8-7BC935DC3BF3}"/>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8" name="Freeform 44">
                    <a:extLst>
                      <a:ext uri="{FF2B5EF4-FFF2-40B4-BE49-F238E27FC236}">
                        <a16:creationId xmlns:a16="http://schemas.microsoft.com/office/drawing/2014/main" id="{4A9E4DCC-038C-4673-8C72-20860F4C4EE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9" name="Freeform 45">
                    <a:extLst>
                      <a:ext uri="{FF2B5EF4-FFF2-40B4-BE49-F238E27FC236}">
                        <a16:creationId xmlns:a16="http://schemas.microsoft.com/office/drawing/2014/main" id="{425FFAF6-0545-43EC-BF9C-36059B9D2F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70" name="Freeform 46">
                    <a:extLst>
                      <a:ext uri="{FF2B5EF4-FFF2-40B4-BE49-F238E27FC236}">
                        <a16:creationId xmlns:a16="http://schemas.microsoft.com/office/drawing/2014/main" id="{EE763DFA-A4BC-4F6E-9C16-435E483586C1}"/>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grpSp>
            <p:pic>
              <p:nvPicPr>
                <p:cNvPr id="66" name="Graphic 65" descr="Laptop outline">
                  <a:extLst>
                    <a:ext uri="{FF2B5EF4-FFF2-40B4-BE49-F238E27FC236}">
                      <a16:creationId xmlns:a16="http://schemas.microsoft.com/office/drawing/2014/main" id="{BE1644FC-8087-4A1A-9F15-66B8D09CAA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916" y="4835245"/>
                  <a:ext cx="914400" cy="914400"/>
                </a:xfrm>
                <a:prstGeom prst="rect">
                  <a:avLst/>
                </a:prstGeom>
              </p:spPr>
            </p:pic>
          </p:grpSp>
        </p:grpSp>
        <p:grpSp>
          <p:nvGrpSpPr>
            <p:cNvPr id="77" name="Group 76">
              <a:extLst>
                <a:ext uri="{FF2B5EF4-FFF2-40B4-BE49-F238E27FC236}">
                  <a16:creationId xmlns:a16="http://schemas.microsoft.com/office/drawing/2014/main" id="{DCCC621F-9C60-473C-B850-2FE1E91961FB}"/>
                </a:ext>
              </a:extLst>
            </p:cNvPr>
            <p:cNvGrpSpPr/>
            <p:nvPr/>
          </p:nvGrpSpPr>
          <p:grpSpPr>
            <a:xfrm>
              <a:off x="1158602" y="4244154"/>
              <a:ext cx="1366729" cy="591091"/>
              <a:chOff x="1158602" y="4244154"/>
              <a:chExt cx="1366729" cy="591091"/>
            </a:xfrm>
          </p:grpSpPr>
          <p:grpSp>
            <p:nvGrpSpPr>
              <p:cNvPr id="78" name="Group 77">
                <a:extLst>
                  <a:ext uri="{FF2B5EF4-FFF2-40B4-BE49-F238E27FC236}">
                    <a16:creationId xmlns:a16="http://schemas.microsoft.com/office/drawing/2014/main" id="{D9D6BB3B-91FC-4900-8BD9-674FBB7107D2}"/>
                  </a:ext>
                </a:extLst>
              </p:cNvPr>
              <p:cNvGrpSpPr/>
              <p:nvPr/>
            </p:nvGrpSpPr>
            <p:grpSpPr>
              <a:xfrm rot="10800000">
                <a:off x="1158602" y="4244154"/>
                <a:ext cx="157022" cy="558777"/>
                <a:chOff x="1629501" y="2666967"/>
                <a:chExt cx="125906" cy="558777"/>
              </a:xfrm>
            </p:grpSpPr>
            <p:cxnSp>
              <p:nvCxnSpPr>
                <p:cNvPr id="88" name="Straight Connector 87">
                  <a:extLst>
                    <a:ext uri="{FF2B5EF4-FFF2-40B4-BE49-F238E27FC236}">
                      <a16:creationId xmlns:a16="http://schemas.microsoft.com/office/drawing/2014/main" id="{DFC92AE9-249F-4073-B7C7-F0FD867A8272}"/>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89" name="Oval 88">
                  <a:extLst>
                    <a:ext uri="{FF2B5EF4-FFF2-40B4-BE49-F238E27FC236}">
                      <a16:creationId xmlns:a16="http://schemas.microsoft.com/office/drawing/2014/main" id="{154FE067-1573-4304-B184-C6A78F3A99DB}"/>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nvGrpSpPr>
              <p:cNvPr id="79" name="Group 78">
                <a:extLst>
                  <a:ext uri="{FF2B5EF4-FFF2-40B4-BE49-F238E27FC236}">
                    <a16:creationId xmlns:a16="http://schemas.microsoft.com/office/drawing/2014/main" id="{7034A226-C8E7-4E65-9E35-C08D0CCAA19E}"/>
                  </a:ext>
                </a:extLst>
              </p:cNvPr>
              <p:cNvGrpSpPr/>
              <p:nvPr/>
            </p:nvGrpSpPr>
            <p:grpSpPr>
              <a:xfrm>
                <a:off x="2368309" y="4267340"/>
                <a:ext cx="157022" cy="567905"/>
                <a:chOff x="2368309" y="4267340"/>
                <a:chExt cx="157022" cy="567905"/>
              </a:xfrm>
            </p:grpSpPr>
            <p:cxnSp>
              <p:nvCxnSpPr>
                <p:cNvPr id="86" name="Straight Connector 85">
                  <a:extLst>
                    <a:ext uri="{FF2B5EF4-FFF2-40B4-BE49-F238E27FC236}">
                      <a16:creationId xmlns:a16="http://schemas.microsoft.com/office/drawing/2014/main" id="{7AE81A37-6FEC-4EC8-9F4D-B118E9EDC74A}"/>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87" name="Oval 86">
                  <a:extLst>
                    <a:ext uri="{FF2B5EF4-FFF2-40B4-BE49-F238E27FC236}">
                      <a16:creationId xmlns:a16="http://schemas.microsoft.com/office/drawing/2014/main" id="{817C3B42-9DA9-4206-AC2C-6F5417DFE3E0}"/>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grpSp>
    </p:spTree>
    <p:extLst>
      <p:ext uri="{BB962C8B-B14F-4D97-AF65-F5344CB8AC3E}">
        <p14:creationId xmlns:p14="http://schemas.microsoft.com/office/powerpoint/2010/main" val="301786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8">
                                            <p:txEl>
                                              <p:pRg st="0" end="0"/>
                                            </p:txEl>
                                          </p:spTgt>
                                        </p:tgtEl>
                                        <p:attrNameLst>
                                          <p:attrName>style.visibility</p:attrName>
                                        </p:attrNameLst>
                                      </p:cBhvr>
                                      <p:to>
                                        <p:strVal val="visible"/>
                                      </p:to>
                                    </p:set>
                                    <p:animEffect transition="in" filter="fade">
                                      <p:cBhvr>
                                        <p:cTn id="19" dur="500"/>
                                        <p:tgtEl>
                                          <p:spTgt spid="5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xEl>
                                              <p:pRg st="2" end="2"/>
                                            </p:txEl>
                                          </p:spTgt>
                                        </p:tgtEl>
                                        <p:attrNameLst>
                                          <p:attrName>style.visibility</p:attrName>
                                        </p:attrNameLst>
                                      </p:cBhvr>
                                      <p:to>
                                        <p:strVal val="visible"/>
                                      </p:to>
                                    </p:set>
                                    <p:animEffect transition="in" filter="fade">
                                      <p:cBhvr>
                                        <p:cTn id="24" dur="500"/>
                                        <p:tgtEl>
                                          <p:spTgt spid="5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xEl>
                                              <p:pRg st="4" end="4"/>
                                            </p:txEl>
                                          </p:spTgt>
                                        </p:tgtEl>
                                        <p:attrNameLst>
                                          <p:attrName>style.visibility</p:attrName>
                                        </p:attrNameLst>
                                      </p:cBhvr>
                                      <p:to>
                                        <p:strVal val="visible"/>
                                      </p:to>
                                    </p:set>
                                    <p:animEffect transition="in" filter="fade">
                                      <p:cBhvr>
                                        <p:cTn id="29" dur="500"/>
                                        <p:tgtEl>
                                          <p:spTgt spid="5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
                                            <p:txEl>
                                              <p:pRg st="6" end="6"/>
                                            </p:txEl>
                                          </p:spTgt>
                                        </p:tgtEl>
                                        <p:attrNameLst>
                                          <p:attrName>style.visibility</p:attrName>
                                        </p:attrNameLst>
                                      </p:cBhvr>
                                      <p:to>
                                        <p:strVal val="visible"/>
                                      </p:to>
                                    </p:set>
                                    <p:animEffect transition="in" filter="fade">
                                      <p:cBhvr>
                                        <p:cTn id="34"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388D49-B47C-45BB-B53B-F6092580BE6E}"/>
              </a:ext>
            </a:extLst>
          </p:cNvPr>
          <p:cNvSpPr>
            <a:spLocks noGrp="1"/>
          </p:cNvSpPr>
          <p:nvPr>
            <p:ph type="title"/>
          </p:nvPr>
        </p:nvSpPr>
        <p:spPr>
          <a:xfrm>
            <a:off x="457200" y="632928"/>
            <a:ext cx="7706412" cy="591378"/>
          </a:xfrm>
        </p:spPr>
        <p:txBody>
          <a:bodyPr>
            <a:noAutofit/>
          </a:bodyPr>
          <a:lstStyle/>
          <a:p>
            <a:r>
              <a:rPr lang="es-ES" sz="3200" dirty="0">
                <a:latin typeface="Segoe UI Semibold"/>
                <a:cs typeface="Segoe UI Semibold"/>
              </a:rPr>
              <a:t>P</a:t>
            </a:r>
            <a:r>
              <a:rPr lang="en-US" sz="3200" dirty="0" err="1">
                <a:latin typeface="Segoe UI Semibold"/>
                <a:cs typeface="Segoe UI Semibold"/>
              </a:rPr>
              <a:t>lataformas</a:t>
            </a:r>
            <a:r>
              <a:rPr lang="en-US" sz="3200" dirty="0">
                <a:latin typeface="Segoe UI Semibold"/>
                <a:cs typeface="Segoe UI Semibold"/>
              </a:rPr>
              <a:t> Compatibles</a:t>
            </a:r>
            <a:endParaRPr lang="en-US" sz="3200" dirty="0"/>
          </a:p>
        </p:txBody>
      </p:sp>
      <p:sp>
        <p:nvSpPr>
          <p:cNvPr id="6" name="Content Placeholder 2">
            <a:extLst>
              <a:ext uri="{FF2B5EF4-FFF2-40B4-BE49-F238E27FC236}">
                <a16:creationId xmlns:a16="http://schemas.microsoft.com/office/drawing/2014/main" id="{AC81F8B9-8203-4DB3-932F-AB15DF79780D}"/>
              </a:ext>
            </a:extLst>
          </p:cNvPr>
          <p:cNvSpPr txBox="1">
            <a:spLocks/>
          </p:cNvSpPr>
          <p:nvPr/>
        </p:nvSpPr>
        <p:spPr>
          <a:xfrm>
            <a:off x="457199" y="1423447"/>
            <a:ext cx="11175477" cy="5090475"/>
          </a:xfrm>
          <a:prstGeom prst="rect">
            <a:avLst/>
          </a:prstGeom>
        </p:spPr>
        <p:txBody>
          <a:bodyPr vert="horz" lIns="91440" tIns="45720" rIns="91440" bIns="45720" rtlCol="0" anchor="t">
            <a:normAutofit lnSpcReduction="1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l">
              <a:buNone/>
            </a:pPr>
            <a:r>
              <a:rPr lang="es-ES" sz="2800" i="0" dirty="0">
                <a:solidFill>
                  <a:srgbClr val="171717"/>
                </a:solidFill>
                <a:effectLst/>
                <a:latin typeface="Segoe UI" panose="020B0502040204020203" pitchFamily="34" charset="0"/>
              </a:rPr>
              <a:t>Las aplicaciones .NET MAUI se pueden escribir para las siguientes plataformas:</a:t>
            </a:r>
          </a:p>
          <a:p>
            <a:pPr algn="l">
              <a:buFont typeface="Arial" panose="020B0604020202020204" pitchFamily="34" charset="0"/>
              <a:buChar char="•"/>
            </a:pPr>
            <a:r>
              <a:rPr lang="es-ES" sz="2800" i="0" dirty="0">
                <a:solidFill>
                  <a:srgbClr val="171717"/>
                </a:solidFill>
                <a:effectLst/>
                <a:latin typeface="Segoe UI" panose="020B0502040204020203" pitchFamily="34" charset="0"/>
              </a:rPr>
              <a:t>Android 5.0 (API 21) o superior. En el caso de las aplicaciones </a:t>
            </a:r>
            <a:r>
              <a:rPr lang="es-ES" sz="2800" i="0" dirty="0" err="1">
                <a:solidFill>
                  <a:srgbClr val="171717"/>
                </a:solidFill>
                <a:effectLst/>
                <a:latin typeface="Segoe UI" panose="020B0502040204020203" pitchFamily="34" charset="0"/>
              </a:rPr>
              <a:t>blazor</a:t>
            </a:r>
            <a:r>
              <a:rPr lang="es-ES" sz="2800" i="0" dirty="0">
                <a:solidFill>
                  <a:srgbClr val="171717"/>
                </a:solidFill>
                <a:effectLst/>
                <a:latin typeface="Segoe UI" panose="020B0502040204020203" pitchFamily="34" charset="0"/>
              </a:rPr>
              <a:t> de .NET MAUI, se requiere Android 6 (API 23) o superior.</a:t>
            </a:r>
          </a:p>
          <a:p>
            <a:pPr algn="l">
              <a:buFont typeface="Arial" panose="020B0604020202020204" pitchFamily="34" charset="0"/>
              <a:buChar char="•"/>
            </a:pPr>
            <a:r>
              <a:rPr lang="es-ES" sz="2800" i="0" dirty="0">
                <a:solidFill>
                  <a:srgbClr val="171717"/>
                </a:solidFill>
                <a:effectLst/>
                <a:latin typeface="Segoe UI" panose="020B0502040204020203" pitchFamily="34" charset="0"/>
              </a:rPr>
              <a:t>iOS 10 o posterior.</a:t>
            </a:r>
          </a:p>
          <a:p>
            <a:pPr algn="l">
              <a:buFont typeface="Arial" panose="020B0604020202020204" pitchFamily="34" charset="0"/>
              <a:buChar char="•"/>
            </a:pPr>
            <a:r>
              <a:rPr lang="es-ES" sz="2800" i="0" dirty="0">
                <a:solidFill>
                  <a:srgbClr val="171717"/>
                </a:solidFill>
                <a:effectLst/>
                <a:latin typeface="Segoe UI" panose="020B0502040204020203" pitchFamily="34" charset="0"/>
              </a:rPr>
              <a:t>macOS 10.13 o superior, con Mac </a:t>
            </a:r>
            <a:r>
              <a:rPr lang="es-ES" sz="2800" i="0" dirty="0" err="1">
                <a:solidFill>
                  <a:srgbClr val="171717"/>
                </a:solidFill>
                <a:effectLst/>
                <a:latin typeface="Segoe UI" panose="020B0502040204020203" pitchFamily="34" charset="0"/>
              </a:rPr>
              <a:t>Catalyst</a:t>
            </a:r>
            <a:r>
              <a:rPr lang="es-ES" sz="2800" i="0" dirty="0">
                <a:solidFill>
                  <a:srgbClr val="171717"/>
                </a:solidFill>
                <a:effectLst/>
                <a:latin typeface="Segoe UI" panose="020B0502040204020203" pitchFamily="34" charset="0"/>
              </a:rPr>
              <a:t>.</a:t>
            </a:r>
          </a:p>
          <a:p>
            <a:pPr algn="l">
              <a:buFont typeface="Arial" panose="020B0604020202020204" pitchFamily="34" charset="0"/>
              <a:buChar char="•"/>
            </a:pPr>
            <a:r>
              <a:rPr lang="es-ES" sz="2800" i="0" dirty="0">
                <a:solidFill>
                  <a:srgbClr val="171717"/>
                </a:solidFill>
                <a:effectLst/>
                <a:latin typeface="Segoe UI" panose="020B0502040204020203" pitchFamily="34" charset="0"/>
              </a:rPr>
              <a:t>Windows 11 y Windows 10 versión 1809 o posterior, mediante </a:t>
            </a:r>
            <a:r>
              <a:rPr lang="es-ES" sz="2800" i="0" u="none" strike="noStrike" dirty="0">
                <a:solidFill>
                  <a:srgbClr val="171717"/>
                </a:solidFill>
                <a:effectLst/>
                <a:latin typeface="Segoe UI" panose="020B0502040204020203" pitchFamily="34" charset="0"/>
                <a:hlinkClick r:id="rId2"/>
              </a:rPr>
              <a:t>Windows </a:t>
            </a:r>
            <a:r>
              <a:rPr lang="es-ES" sz="2800" i="0" u="none" strike="noStrike" dirty="0" err="1">
                <a:solidFill>
                  <a:srgbClr val="171717"/>
                </a:solidFill>
                <a:effectLst/>
                <a:latin typeface="Segoe UI" panose="020B0502040204020203" pitchFamily="34" charset="0"/>
                <a:hlinkClick r:id="rId2"/>
              </a:rPr>
              <a:t>ui</a:t>
            </a:r>
            <a:r>
              <a:rPr lang="es-ES" sz="2800" i="0" u="none" strike="noStrike" dirty="0">
                <a:solidFill>
                  <a:srgbClr val="171717"/>
                </a:solidFill>
                <a:effectLst/>
                <a:latin typeface="Segoe UI" panose="020B0502040204020203" pitchFamily="34" charset="0"/>
                <a:hlinkClick r:id="rId2"/>
              </a:rPr>
              <a:t> Library (</a:t>
            </a:r>
            <a:r>
              <a:rPr lang="es-ES" sz="2800" i="0" u="none" strike="noStrike" dirty="0" err="1">
                <a:solidFill>
                  <a:srgbClr val="171717"/>
                </a:solidFill>
                <a:effectLst/>
                <a:latin typeface="Segoe UI" panose="020B0502040204020203" pitchFamily="34" charset="0"/>
                <a:hlinkClick r:id="rId2"/>
              </a:rPr>
              <a:t>WinUI</a:t>
            </a:r>
            <a:r>
              <a:rPr lang="es-ES" sz="2800" i="0" u="none" strike="noStrike" dirty="0">
                <a:solidFill>
                  <a:srgbClr val="171717"/>
                </a:solidFill>
                <a:effectLst/>
                <a:latin typeface="Segoe UI" panose="020B0502040204020203" pitchFamily="34" charset="0"/>
                <a:hlinkClick r:id="rId2"/>
              </a:rPr>
              <a:t>) 3</a:t>
            </a:r>
            <a:r>
              <a:rPr lang="es-ES" sz="2800" i="0" dirty="0">
                <a:solidFill>
                  <a:srgbClr val="171717"/>
                </a:solidFill>
                <a:effectLst/>
                <a:latin typeface="Segoe UI" panose="020B0502040204020203" pitchFamily="34" charset="0"/>
              </a:rPr>
              <a:t>.</a:t>
            </a:r>
          </a:p>
          <a:p>
            <a:pPr algn="l">
              <a:buFont typeface="Arial" panose="020B0604020202020204" pitchFamily="34" charset="0"/>
              <a:buChar char="•"/>
            </a:pPr>
            <a:endParaRPr lang="es-ES" sz="2800" dirty="0">
              <a:solidFill>
                <a:srgbClr val="171717"/>
              </a:solidFill>
              <a:latin typeface="Segoe UI" panose="020B0502040204020203" pitchFamily="34" charset="0"/>
            </a:endParaRPr>
          </a:p>
          <a:p>
            <a:pPr marL="0" indent="0" algn="l">
              <a:buNone/>
            </a:pPr>
            <a:r>
              <a:rPr lang="en-US" sz="2800" i="0" dirty="0">
                <a:solidFill>
                  <a:srgbClr val="171717"/>
                </a:solidFill>
                <a:effectLst/>
                <a:latin typeface="Segoe UI" panose="020B0502040204020203" pitchFamily="34" charset="0"/>
              </a:rPr>
              <a:t>.NET MAUI </a:t>
            </a:r>
            <a:r>
              <a:rPr lang="en-US" sz="2800" i="0" dirty="0" err="1">
                <a:solidFill>
                  <a:srgbClr val="171717"/>
                </a:solidFill>
                <a:effectLst/>
                <a:latin typeface="Segoe UI" panose="020B0502040204020203" pitchFamily="34" charset="0"/>
              </a:rPr>
              <a:t>admite</a:t>
            </a:r>
            <a:r>
              <a:rPr lang="en-US" sz="2800" i="0" dirty="0">
                <a:solidFill>
                  <a:srgbClr val="171717"/>
                </a:solidFill>
                <a:effectLst/>
                <a:latin typeface="Segoe UI" panose="020B0502040204020203" pitchFamily="34" charset="0"/>
              </a:rPr>
              <a:t> </a:t>
            </a:r>
            <a:r>
              <a:rPr lang="en-US" sz="2800" i="0" dirty="0" err="1">
                <a:solidFill>
                  <a:srgbClr val="171717"/>
                </a:solidFill>
                <a:effectLst/>
                <a:latin typeface="Segoe UI" panose="020B0502040204020203" pitchFamily="34" charset="0"/>
              </a:rPr>
              <a:t>plataformas</a:t>
            </a:r>
            <a:r>
              <a:rPr lang="en-US" sz="2800" i="0" dirty="0">
                <a:solidFill>
                  <a:srgbClr val="171717"/>
                </a:solidFill>
                <a:effectLst/>
                <a:latin typeface="Segoe UI" panose="020B0502040204020203" pitchFamily="34" charset="0"/>
              </a:rPr>
              <a:t> </a:t>
            </a:r>
            <a:r>
              <a:rPr lang="en-US" sz="2800" i="0" dirty="0" err="1">
                <a:solidFill>
                  <a:srgbClr val="171717"/>
                </a:solidFill>
                <a:effectLst/>
                <a:latin typeface="Segoe UI" panose="020B0502040204020203" pitchFamily="34" charset="0"/>
              </a:rPr>
              <a:t>adicionales</a:t>
            </a:r>
            <a:r>
              <a:rPr lang="en-US" sz="2800" i="0" dirty="0">
                <a:solidFill>
                  <a:srgbClr val="171717"/>
                </a:solidFill>
                <a:effectLst/>
                <a:latin typeface="Segoe UI" panose="020B0502040204020203" pitchFamily="34" charset="0"/>
              </a:rPr>
              <a:t> </a:t>
            </a:r>
            <a:r>
              <a:rPr lang="en-US" sz="2800" i="0" dirty="0" err="1">
                <a:solidFill>
                  <a:srgbClr val="171717"/>
                </a:solidFill>
                <a:effectLst/>
                <a:latin typeface="Segoe UI" panose="020B0502040204020203" pitchFamily="34" charset="0"/>
              </a:rPr>
              <a:t>más</a:t>
            </a:r>
            <a:r>
              <a:rPr lang="en-US" sz="2800" i="0" dirty="0">
                <a:solidFill>
                  <a:srgbClr val="171717"/>
                </a:solidFill>
                <a:effectLst/>
                <a:latin typeface="Segoe UI" panose="020B0502040204020203" pitchFamily="34" charset="0"/>
              </a:rPr>
              <a:t> </a:t>
            </a:r>
            <a:r>
              <a:rPr lang="en-US" sz="2800" i="0" dirty="0" err="1">
                <a:solidFill>
                  <a:srgbClr val="171717"/>
                </a:solidFill>
                <a:effectLst/>
                <a:latin typeface="Segoe UI" panose="020B0502040204020203" pitchFamily="34" charset="0"/>
              </a:rPr>
              <a:t>allá</a:t>
            </a:r>
            <a:r>
              <a:rPr lang="en-US" sz="2800" i="0" dirty="0">
                <a:solidFill>
                  <a:srgbClr val="171717"/>
                </a:solidFill>
                <a:effectLst/>
                <a:latin typeface="Segoe UI" panose="020B0502040204020203" pitchFamily="34" charset="0"/>
              </a:rPr>
              <a:t> de Android, iOS, macOS y Windows:</a:t>
            </a:r>
          </a:p>
          <a:p>
            <a:pPr algn="l">
              <a:buFont typeface="Arial" panose="020B0604020202020204" pitchFamily="34" charset="0"/>
              <a:buChar char="•"/>
            </a:pPr>
            <a:r>
              <a:rPr lang="en-US" sz="2800" i="0" dirty="0">
                <a:solidFill>
                  <a:srgbClr val="171717"/>
                </a:solidFill>
                <a:effectLst/>
                <a:latin typeface="Segoe UI" panose="020B0502040204020203" pitchFamily="34" charset="0"/>
              </a:rPr>
              <a:t>Tizen, compatible con Samsung.</a:t>
            </a:r>
          </a:p>
          <a:p>
            <a:pPr marL="0" indent="0" algn="l">
              <a:buNone/>
            </a:pPr>
            <a:endParaRPr lang="es-ES" sz="32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9787729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Código </a:t>
                </a:r>
                <a:r>
                  <a:rPr lang="en-US" sz="4000" b="1" kern="0" dirty="0" err="1">
                    <a:solidFill>
                      <a:prstClr val="white"/>
                    </a:solidFill>
                    <a:latin typeface="Segoe UI Semibold" panose="020B0702040204020203" pitchFamily="34" charset="0"/>
                    <a:sym typeface="Segoe UI"/>
                  </a:rPr>
                  <a:t>compartido</a:t>
                </a:r>
                <a:endParaRPr lang="en-US" sz="4000" b="1" kern="0" dirty="0">
                  <a:solidFill>
                    <a:prstClr val="white"/>
                  </a:solidFill>
                  <a:latin typeface="Segoe UI Semibold" panose="020B0702040204020203" pitchFamily="34" charset="0"/>
                  <a:sym typeface="Segoe UI"/>
                </a:endParaRPr>
              </a:p>
              <a:p>
                <a:pPr algn="ctr" defTabSz="914072">
                  <a:defRPr/>
                </a:pPr>
                <a:r>
                  <a:rPr lang="en-US" sz="2000" b="1" kern="0" dirty="0">
                    <a:solidFill>
                      <a:prstClr val="white"/>
                    </a:solidFill>
                    <a:latin typeface="Segoe UI Semibold" panose="020B0702040204020203" pitchFamily="34" charset="0"/>
                    <a:sym typeface="Segoe UI"/>
                  </a:rPr>
                  <a:t>UI, </a:t>
                </a:r>
                <a:r>
                  <a:rPr lang="en-US" sz="2000" b="1" kern="0" dirty="0" err="1">
                    <a:solidFill>
                      <a:prstClr val="white"/>
                    </a:solidFill>
                    <a:latin typeface="Segoe UI Semibold" panose="020B0702040204020203" pitchFamily="34" charset="0"/>
                    <a:sym typeface="Segoe UI"/>
                  </a:rPr>
                  <a:t>Recursos</a:t>
                </a:r>
                <a:r>
                  <a:rPr lang="en-US" sz="2000" b="1" kern="0" dirty="0">
                    <a:solidFill>
                      <a:prstClr val="white"/>
                    </a:solidFill>
                    <a:latin typeface="Segoe UI Semibold" panose="020B0702040204020203" pitchFamily="34" charset="0"/>
                    <a:sym typeface="Segoe UI"/>
                  </a:rPr>
                  <a:t>, </a:t>
                </a:r>
                <a:r>
                  <a:rPr lang="en-US" sz="2000" b="1" kern="0" dirty="0" err="1">
                    <a:solidFill>
                      <a:prstClr val="white"/>
                    </a:solidFill>
                    <a:latin typeface="Segoe UI Semibold" panose="020B0702040204020203" pitchFamily="34" charset="0"/>
                    <a:sym typeface="Segoe UI"/>
                  </a:rPr>
                  <a:t>Características</a:t>
                </a:r>
                <a:r>
                  <a:rPr lang="en-US" sz="2000" b="1" kern="0" dirty="0">
                    <a:solidFill>
                      <a:prstClr val="white"/>
                    </a:solidFill>
                    <a:latin typeface="Segoe UI Semibold" panose="020B0702040204020203" pitchFamily="34" charset="0"/>
                    <a:sym typeface="Segoe UI"/>
                  </a:rPr>
                  <a:t> de </a:t>
                </a:r>
                <a:r>
                  <a:rPr lang="en-US" sz="2000" b="1" kern="0" dirty="0" err="1">
                    <a:solidFill>
                      <a:prstClr val="white"/>
                    </a:solidFill>
                    <a:latin typeface="Segoe UI Semibold" panose="020B0702040204020203" pitchFamily="34" charset="0"/>
                    <a:sym typeface="Segoe UI"/>
                  </a:rPr>
                  <a:t>plataforma</a:t>
                </a:r>
                <a:r>
                  <a:rPr lang="en-US" sz="2000" b="1" kern="0" dirty="0">
                    <a:solidFill>
                      <a:prstClr val="white"/>
                    </a:solidFill>
                    <a:latin typeface="Segoe UI Semibold" panose="020B0702040204020203" pitchFamily="34" charset="0"/>
                    <a:sym typeface="Segoe UI"/>
                  </a:rPr>
                  <a:t>, &amp; </a:t>
                </a:r>
                <a:r>
                  <a:rPr lang="en-US" sz="2000" b="1" kern="0" dirty="0" err="1">
                    <a:solidFill>
                      <a:prstClr val="white"/>
                    </a:solidFill>
                    <a:latin typeface="Segoe UI Semibold" panose="020B0702040204020203" pitchFamily="34" charset="0"/>
                    <a:sym typeface="Segoe UI"/>
                  </a:rPr>
                  <a:t>lógica</a:t>
                </a:r>
                <a:r>
                  <a:rPr lang="en-US" sz="2000" b="1" kern="0" dirty="0">
                    <a:solidFill>
                      <a:prstClr val="white"/>
                    </a:solidFill>
                    <a:latin typeface="Segoe UI Semibold" panose="020B0702040204020203" pitchFamily="34" charset="0"/>
                    <a:sym typeface="Segoe UI"/>
                  </a:rPr>
                  <a:t> de </a:t>
                </a:r>
                <a:r>
                  <a:rPr lang="en-US" sz="2000" b="1" kern="0" dirty="0" err="1">
                    <a:solidFill>
                      <a:prstClr val="white"/>
                    </a:solidFill>
                    <a:latin typeface="Segoe UI Semibold" panose="020B0702040204020203" pitchFamily="34" charset="0"/>
                    <a:sym typeface="Segoe UI"/>
                  </a:rPr>
                  <a:t>negocio</a:t>
                </a:r>
                <a:r>
                  <a:rPr lang="en-US" sz="2000" b="1" kern="0" dirty="0">
                    <a:solidFill>
                      <a:prstClr val="white"/>
                    </a:solidFill>
                    <a:latin typeface="Segoe UI Semibold" panose="020B0702040204020203" pitchFamily="34" charset="0"/>
                    <a:sym typeface="Segoe UI"/>
                  </a:rPr>
                  <a:t>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a:t>Los objetivos de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622" y="1736319"/>
            <a:ext cx="2429533" cy="4623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Calidad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Reorganización de la estructura del proyecto.</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Nomenclatura y estructura de clases estandarizadas.</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494" y="1736317"/>
            <a:ext cx="2429533" cy="462395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Rendimiento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Arranque inicial más rápido.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Reducir anidación de vistas.</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67" y="1736317"/>
            <a:ext cx="2429533" cy="462395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Diseño</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Permitir extender controles más fácilmente</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239" y="1736317"/>
            <a:ext cx="2429533" cy="462395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err="1">
                <a:gradFill>
                  <a:gsLst>
                    <a:gs pos="0">
                      <a:srgbClr val="FFFFFF"/>
                    </a:gs>
                    <a:gs pos="100000">
                      <a:srgbClr val="FFFFFF"/>
                    </a:gs>
                  </a:gsLst>
                  <a:lin ang="5400000" scaled="0"/>
                </a:gradFill>
                <a:ea typeface="Segoe UI" pitchFamily="34" charset="0"/>
                <a:cs typeface="Segoe UI" pitchFamily="34" charset="0"/>
              </a:rPr>
              <a:t>Platformas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Android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iOS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macOS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Windows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Paridad en </a:t>
            </a:r>
            <a:r>
              <a:rPr lang="es-ES" sz="2000" dirty="0" err="1">
                <a:gradFill>
                  <a:gsLst>
                    <a:gs pos="0">
                      <a:srgbClr val="FFFFFF"/>
                    </a:gs>
                    <a:gs pos="100000">
                      <a:srgbClr val="FFFFFF"/>
                    </a:gs>
                  </a:gsLst>
                  <a:lin ang="5400000" scaled="0"/>
                </a:gradFill>
                <a:ea typeface="Segoe UI" pitchFamily="34" charset="0"/>
                <a:cs typeface="Segoe UI" pitchFamily="34" charset="0"/>
              </a:rPr>
              <a:t>APIs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11465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La </a:t>
            </a:r>
            <a:r>
              <a:rPr lang="en-US" dirty="0" err="1"/>
              <a:t>vida</a:t>
            </a:r>
            <a:r>
              <a:rPr lang="en-US" dirty="0"/>
              <a:t> de un </a:t>
            </a:r>
            <a:r>
              <a:rPr lang="en-US" dirty="0" err="1"/>
              <a:t>desarrollador</a:t>
            </a:r>
            <a:r>
              <a:rPr lang="en-US" dirty="0"/>
              <a:t> de </a:t>
            </a:r>
            <a:r>
              <a:rPr lang="en-US" dirty="0" err="1"/>
              <a:t>aplicaciones</a:t>
            </a:r>
            <a:endParaRPr lang="en-US" dirty="0"/>
          </a:p>
        </p:txBody>
      </p:sp>
    </p:spTree>
    <p:extLst>
      <p:ext uri="{BB962C8B-B14F-4D97-AF65-F5344CB8AC3E}">
        <p14:creationId xmlns:p14="http://schemas.microsoft.com/office/powerpoint/2010/main" val="30544292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err="1">
                <a:solidFill>
                  <a:schemeClr val="tx1"/>
                </a:solidFill>
              </a:rPr>
              <a:t>Páginas</a:t>
            </a:r>
            <a:endParaRPr lang="en-US" sz="4705" dirty="0">
              <a:solidFill>
                <a:schemeClr val="tx1"/>
              </a:solidFill>
            </a:endParaRP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err="1"/>
              <a:t>Controles</a:t>
            </a:r>
            <a:endParaRPr lang="en-US" dirty="0"/>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6AF0A39-3F39-49D5-A1F8-90E43BCE9692}"/>
              </a:ext>
            </a:extLst>
          </p:cNvPr>
          <p:cNvGrpSpPr/>
          <p:nvPr/>
        </p:nvGrpSpPr>
        <p:grpSpPr>
          <a:xfrm>
            <a:off x="-4059812" y="301794"/>
            <a:ext cx="10619078" cy="8433291"/>
            <a:chOff x="-4059812" y="422672"/>
            <a:chExt cx="10619078" cy="8433291"/>
          </a:xfrm>
        </p:grpSpPr>
        <p:pic>
          <p:nvPicPr>
            <p:cNvPr id="9" name="Picture 6" descr="Image result for dell xps 1080p">
              <a:extLst>
                <a:ext uri="{FF2B5EF4-FFF2-40B4-BE49-F238E27FC236}">
                  <a16:creationId xmlns:a16="http://schemas.microsoft.com/office/drawing/2014/main" id="{9BFFC577-6B86-4DC9-BE17-DF79FF2C4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059812" y="422672"/>
              <a:ext cx="10619078" cy="84332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B2AC73D-B8BF-4C3B-B129-060CCCA30246}"/>
                </a:ext>
              </a:extLst>
            </p:cNvPr>
            <p:cNvPicPr>
              <a:picLocks noChangeAspect="1"/>
            </p:cNvPicPr>
            <p:nvPr/>
          </p:nvPicPr>
          <p:blipFill rotWithShape="1">
            <a:blip r:embed="rId4"/>
            <a:srcRect r="634"/>
            <a:stretch/>
          </p:blipFill>
          <p:spPr>
            <a:xfrm>
              <a:off x="-2281928" y="1862302"/>
              <a:ext cx="7416050" cy="4171264"/>
            </a:xfrm>
            <a:prstGeom prst="rect">
              <a:avLst/>
            </a:prstGeom>
          </p:spPr>
        </p:pic>
      </p:grpSp>
      <p:grpSp>
        <p:nvGrpSpPr>
          <p:cNvPr id="18" name="Group 17">
            <a:extLst>
              <a:ext uri="{FF2B5EF4-FFF2-40B4-BE49-F238E27FC236}">
                <a16:creationId xmlns:a16="http://schemas.microsoft.com/office/drawing/2014/main" id="{CF83CD86-95CF-4E0F-B3F0-2B1886D85D5A}"/>
              </a:ext>
            </a:extLst>
          </p:cNvPr>
          <p:cNvGrpSpPr/>
          <p:nvPr/>
        </p:nvGrpSpPr>
        <p:grpSpPr>
          <a:xfrm>
            <a:off x="5203821" y="422672"/>
            <a:ext cx="11681627" cy="8084272"/>
            <a:chOff x="5391348" y="552450"/>
            <a:chExt cx="11494100" cy="7954494"/>
          </a:xfrm>
        </p:grpSpPr>
        <p:pic>
          <p:nvPicPr>
            <p:cNvPr id="17" name="Picture 16">
              <a:extLst>
                <a:ext uri="{FF2B5EF4-FFF2-40B4-BE49-F238E27FC236}">
                  <a16:creationId xmlns:a16="http://schemas.microsoft.com/office/drawing/2014/main" id="{3731D4B4-658B-4A16-BA97-0222022BE4E6}"/>
                </a:ext>
              </a:extLst>
            </p:cNvPr>
            <p:cNvPicPr>
              <a:picLocks noChangeAspect="1"/>
            </p:cNvPicPr>
            <p:nvPr/>
          </p:nvPicPr>
          <p:blipFill>
            <a:blip r:embed="rId5"/>
            <a:stretch>
              <a:fillRect/>
            </a:stretch>
          </p:blipFill>
          <p:spPr>
            <a:xfrm>
              <a:off x="5391348" y="552450"/>
              <a:ext cx="11494100" cy="795449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797F4C30-6F59-422D-9862-F6F0EEE54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883" y="2200538"/>
              <a:ext cx="6769945" cy="4231215"/>
            </a:xfrm>
            <a:prstGeom prst="rect">
              <a:avLst/>
            </a:prstGeom>
          </p:spPr>
        </p:pic>
      </p:grpSp>
      <p:sp>
        <p:nvSpPr>
          <p:cNvPr id="11" name="Title 2">
            <a:extLst>
              <a:ext uri="{FF2B5EF4-FFF2-40B4-BE49-F238E27FC236}">
                <a16:creationId xmlns:a16="http://schemas.microsoft.com/office/drawing/2014/main" id="{14FDBEB8-8396-4E2D-BC84-2CCC9C16BDB1}"/>
              </a:ext>
            </a:extLst>
          </p:cNvPr>
          <p:cNvSpPr txBox="1">
            <a:spLocks/>
          </p:cNvSpPr>
          <p:nvPr/>
        </p:nvSpPr>
        <p:spPr>
          <a:xfrm>
            <a:off x="539654" y="305366"/>
            <a:ext cx="5093082" cy="927744"/>
          </a:xfrm>
          <a:prstGeom prst="rect">
            <a:avLst/>
          </a:prstGeom>
        </p:spPr>
        <p:txBody>
          <a:bodyPr>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Visual Studio 2022</a:t>
            </a:r>
          </a:p>
        </p:txBody>
      </p:sp>
      <p:sp>
        <p:nvSpPr>
          <p:cNvPr id="12" name="Title 2">
            <a:extLst>
              <a:ext uri="{FF2B5EF4-FFF2-40B4-BE49-F238E27FC236}">
                <a16:creationId xmlns:a16="http://schemas.microsoft.com/office/drawing/2014/main" id="{F5FE6C65-5110-4583-8B6B-D359D7D0D381}"/>
              </a:ext>
            </a:extLst>
          </p:cNvPr>
          <p:cNvSpPr txBox="1">
            <a:spLocks/>
          </p:cNvSpPr>
          <p:nvPr/>
        </p:nvSpPr>
        <p:spPr>
          <a:xfrm>
            <a:off x="6559265" y="301794"/>
            <a:ext cx="6962584" cy="899475"/>
          </a:xfrm>
          <a:prstGeom prst="rect">
            <a:avLst/>
          </a:prstGeom>
        </p:spPr>
        <p:txBody>
          <a:bodyPr vert="horz" wrap="square" lIns="146274" tIns="91420" rIns="146274" bIns="9142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36"/>
            <a:r>
              <a:rPr lang="en-US" sz="3600" spc="-50" dirty="0">
                <a:solidFill>
                  <a:srgbClr val="505050"/>
                </a:solidFill>
                <a:latin typeface="Segoe UI Light" panose="020B0502040204020203" pitchFamily="34" charset="0"/>
                <a:ea typeface="Segoe UI" charset="0"/>
                <a:cs typeface="Segoe UI" charset="0"/>
              </a:rPr>
              <a:t>Visual Studio for Mac 2022</a:t>
            </a:r>
          </a:p>
        </p:txBody>
      </p:sp>
    </p:spTree>
    <p:extLst>
      <p:ext uri="{BB962C8B-B14F-4D97-AF65-F5344CB8AC3E}">
        <p14:creationId xmlns:p14="http://schemas.microsoft.com/office/powerpoint/2010/main" val="42636927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388D49-B47C-45BB-B53B-F6092580BE6E}"/>
              </a:ext>
            </a:extLst>
          </p:cNvPr>
          <p:cNvSpPr>
            <a:spLocks noGrp="1"/>
          </p:cNvSpPr>
          <p:nvPr>
            <p:ph type="title"/>
          </p:nvPr>
        </p:nvSpPr>
        <p:spPr>
          <a:xfrm>
            <a:off x="457200" y="1123122"/>
            <a:ext cx="7706412" cy="591378"/>
          </a:xfrm>
        </p:spPr>
        <p:txBody>
          <a:bodyPr>
            <a:noAutofit/>
          </a:bodyPr>
          <a:lstStyle/>
          <a:p>
            <a:r>
              <a:rPr lang="en-US" sz="3200" dirty="0">
                <a:latin typeface="Segoe UI Semibold"/>
                <a:cs typeface="Segoe UI Semibold"/>
              </a:rPr>
              <a:t>Un </a:t>
            </a:r>
            <a:r>
              <a:rPr lang="en-US" sz="3200" dirty="0" err="1">
                <a:latin typeface="Segoe UI Semibold"/>
                <a:cs typeface="Segoe UI Semibold"/>
              </a:rPr>
              <a:t>único</a:t>
            </a:r>
            <a:r>
              <a:rPr lang="en-US" sz="3200" dirty="0">
                <a:latin typeface="Segoe UI Semibold"/>
                <a:cs typeface="Segoe UI Semibold"/>
              </a:rPr>
              <a:t> </a:t>
            </a:r>
            <a:r>
              <a:rPr lang="en-US" sz="3200" dirty="0" err="1">
                <a:latin typeface="Segoe UI Semibold"/>
                <a:cs typeface="Segoe UI Semibold"/>
              </a:rPr>
              <a:t>proyecto</a:t>
            </a:r>
            <a:r>
              <a:rPr lang="en-US" sz="3200" dirty="0">
                <a:latin typeface="Segoe UI Semibold"/>
                <a:cs typeface="Segoe UI Semibold"/>
              </a:rPr>
              <a:t>, multiples </a:t>
            </a:r>
            <a:r>
              <a:rPr lang="en-US" sz="3200" dirty="0" err="1">
                <a:latin typeface="Segoe UI Semibold"/>
                <a:cs typeface="Segoe UI Semibold"/>
              </a:rPr>
              <a:t>plataformas</a:t>
            </a:r>
            <a:endParaRPr lang="en-US" sz="3200" dirty="0"/>
          </a:p>
        </p:txBody>
      </p:sp>
      <p:sp>
        <p:nvSpPr>
          <p:cNvPr id="6" name="Content Placeholder 2">
            <a:extLst>
              <a:ext uri="{FF2B5EF4-FFF2-40B4-BE49-F238E27FC236}">
                <a16:creationId xmlns:a16="http://schemas.microsoft.com/office/drawing/2014/main" id="{AC81F8B9-8203-4DB3-932F-AB15DF79780D}"/>
              </a:ext>
            </a:extLst>
          </p:cNvPr>
          <p:cNvSpPr txBox="1">
            <a:spLocks/>
          </p:cNvSpPr>
          <p:nvPr/>
        </p:nvSpPr>
        <p:spPr>
          <a:xfrm>
            <a:off x="457200" y="2142642"/>
            <a:ext cx="7706412" cy="3761754"/>
          </a:xfrm>
          <a:prstGeom prst="rect">
            <a:avLst/>
          </a:prstGeom>
        </p:spPr>
        <p:txBody>
          <a:bodyPr vert="horz" lIns="91440" tIns="45720" rIns="91440" bIns="45720" rtlCol="0" anchor="t">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2400" dirty="0" err="1">
                <a:latin typeface="Segoe UI"/>
                <a:cs typeface="Segoe UI"/>
              </a:rPr>
              <a:t>Carpeta</a:t>
            </a:r>
            <a:r>
              <a:rPr lang="en-US" sz="2400" dirty="0">
                <a:latin typeface="Segoe UI"/>
                <a:cs typeface="Segoe UI"/>
              </a:rPr>
              <a:t> Platforms</a:t>
            </a:r>
            <a:endParaRPr lang="en-US" sz="2400" dirty="0"/>
          </a:p>
          <a:p>
            <a:pPr marL="285750" indent="-285750"/>
            <a:r>
              <a:rPr lang="en-US" sz="2400" dirty="0" err="1">
                <a:latin typeface="Segoe UI"/>
                <a:cs typeface="Segoe UI"/>
              </a:rPr>
              <a:t>Iconos</a:t>
            </a:r>
            <a:r>
              <a:rPr lang="en-US" sz="2400" dirty="0">
                <a:latin typeface="Segoe UI"/>
                <a:cs typeface="Segoe UI"/>
              </a:rPr>
              <a:t> de App </a:t>
            </a:r>
            <a:r>
              <a:rPr lang="en-US" sz="2400" dirty="0" err="1">
                <a:latin typeface="Segoe UI"/>
                <a:cs typeface="Segoe UI"/>
              </a:rPr>
              <a:t>compartidos</a:t>
            </a:r>
            <a:endParaRPr lang="en-US" sz="2400" dirty="0">
              <a:latin typeface="Segoe UI"/>
              <a:cs typeface="Segoe UI"/>
            </a:endParaRPr>
          </a:p>
          <a:p>
            <a:pPr marL="285750" indent="-285750"/>
            <a:r>
              <a:rPr lang="en-US" sz="2400" dirty="0">
                <a:latin typeface="Segoe UI"/>
                <a:cs typeface="Segoe UI"/>
              </a:rPr>
              <a:t>Splash screen de Apps </a:t>
            </a:r>
            <a:r>
              <a:rPr lang="en-US" sz="2400" dirty="0" err="1">
                <a:latin typeface="Segoe UI"/>
                <a:cs typeface="Segoe UI"/>
              </a:rPr>
              <a:t>compartidos</a:t>
            </a:r>
            <a:endParaRPr lang="en-US" sz="2400" dirty="0">
              <a:latin typeface="Segoe UI"/>
              <a:cs typeface="Segoe UI"/>
            </a:endParaRPr>
          </a:p>
          <a:p>
            <a:pPr marL="285750" indent="-285750"/>
            <a:r>
              <a:rPr lang="en-US" sz="2400" dirty="0" err="1">
                <a:latin typeface="Segoe UI"/>
                <a:cs typeface="Segoe UI"/>
              </a:rPr>
              <a:t>Manifiesto</a:t>
            </a:r>
            <a:r>
              <a:rPr lang="en-US" sz="2400" dirty="0">
                <a:latin typeface="Segoe UI"/>
                <a:cs typeface="Segoe UI"/>
              </a:rPr>
              <a:t> </a:t>
            </a:r>
            <a:r>
              <a:rPr lang="en-US" sz="2400" dirty="0" err="1">
                <a:latin typeface="Segoe UI"/>
                <a:cs typeface="Segoe UI"/>
              </a:rPr>
              <a:t>compartido</a:t>
            </a:r>
            <a:endParaRPr lang="en-US" sz="2400" dirty="0">
              <a:latin typeface="Segoe UI"/>
              <a:cs typeface="Segoe UI"/>
            </a:endParaRPr>
          </a:p>
        </p:txBody>
      </p:sp>
      <p:pic>
        <p:nvPicPr>
          <p:cNvPr id="7" name="Picture 11" descr="Graphical user interface, application&#10;&#10;Description automatically generated">
            <a:extLst>
              <a:ext uri="{FF2B5EF4-FFF2-40B4-BE49-F238E27FC236}">
                <a16:creationId xmlns:a16="http://schemas.microsoft.com/office/drawing/2014/main" id="{470494EC-A51C-4FDF-97A1-32EC9FEA52D7}"/>
              </a:ext>
            </a:extLst>
          </p:cNvPr>
          <p:cNvPicPr>
            <a:picLocks noChangeAspect="1"/>
          </p:cNvPicPr>
          <p:nvPr/>
        </p:nvPicPr>
        <p:blipFill>
          <a:blip r:embed="rId2"/>
          <a:stretch>
            <a:fillRect/>
          </a:stretch>
        </p:blipFill>
        <p:spPr>
          <a:xfrm>
            <a:off x="8424894" y="2142642"/>
            <a:ext cx="2162432" cy="4114800"/>
          </a:xfrm>
          <a:prstGeom prst="rect">
            <a:avLst/>
          </a:prstGeom>
        </p:spPr>
      </p:pic>
    </p:spTree>
    <p:extLst>
      <p:ext uri="{BB962C8B-B14F-4D97-AF65-F5344CB8AC3E}">
        <p14:creationId xmlns:p14="http://schemas.microsoft.com/office/powerpoint/2010/main" val="36503616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388D49-B47C-45BB-B53B-F6092580BE6E}"/>
              </a:ext>
            </a:extLst>
          </p:cNvPr>
          <p:cNvSpPr>
            <a:spLocks noGrp="1"/>
          </p:cNvSpPr>
          <p:nvPr>
            <p:ph type="title"/>
          </p:nvPr>
        </p:nvSpPr>
        <p:spPr>
          <a:xfrm>
            <a:off x="457200" y="1123122"/>
            <a:ext cx="7706412" cy="591378"/>
          </a:xfrm>
        </p:spPr>
        <p:txBody>
          <a:bodyPr>
            <a:noAutofit/>
          </a:bodyPr>
          <a:lstStyle/>
          <a:p>
            <a:r>
              <a:rPr lang="en-US" sz="3200" dirty="0">
                <a:latin typeface="Segoe UI Semibold"/>
                <a:cs typeface="Segoe UI Semibold"/>
              </a:rPr>
              <a:t>Hot Reload</a:t>
            </a:r>
            <a:endParaRPr lang="en-US" sz="3200" dirty="0"/>
          </a:p>
        </p:txBody>
      </p:sp>
      <p:sp>
        <p:nvSpPr>
          <p:cNvPr id="6" name="Content Placeholder 2">
            <a:extLst>
              <a:ext uri="{FF2B5EF4-FFF2-40B4-BE49-F238E27FC236}">
                <a16:creationId xmlns:a16="http://schemas.microsoft.com/office/drawing/2014/main" id="{AC81F8B9-8203-4DB3-932F-AB15DF79780D}"/>
              </a:ext>
            </a:extLst>
          </p:cNvPr>
          <p:cNvSpPr txBox="1">
            <a:spLocks/>
          </p:cNvSpPr>
          <p:nvPr/>
        </p:nvSpPr>
        <p:spPr>
          <a:xfrm>
            <a:off x="457200" y="2142642"/>
            <a:ext cx="7706412" cy="3761754"/>
          </a:xfrm>
          <a:prstGeom prst="rect">
            <a:avLst/>
          </a:prstGeom>
        </p:spPr>
        <p:txBody>
          <a:bodyPr vert="horz" lIns="91440" tIns="45720" rIns="91440" bIns="45720" rtlCol="0" anchor="t">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2400" dirty="0" err="1">
                <a:latin typeface="+mn-lt"/>
              </a:rPr>
              <a:t>Itera</a:t>
            </a:r>
            <a:r>
              <a:rPr lang="en-US" sz="2400" dirty="0">
                <a:latin typeface="+mn-lt"/>
              </a:rPr>
              <a:t> </a:t>
            </a:r>
            <a:r>
              <a:rPr lang="en-US" sz="2400" dirty="0" err="1">
                <a:latin typeface="+mn-lt"/>
              </a:rPr>
              <a:t>en</a:t>
            </a:r>
            <a:r>
              <a:rPr lang="en-US" sz="2400" dirty="0">
                <a:latin typeface="+mn-lt"/>
              </a:rPr>
              <a:t> </a:t>
            </a:r>
            <a:r>
              <a:rPr lang="en-US" sz="2400" dirty="0" err="1">
                <a:latin typeface="+mn-lt"/>
              </a:rPr>
              <a:t>cambios</a:t>
            </a:r>
            <a:r>
              <a:rPr lang="en-US" sz="2400" dirty="0">
                <a:latin typeface="+mn-lt"/>
              </a:rPr>
              <a:t> </a:t>
            </a:r>
            <a:r>
              <a:rPr lang="en-US" sz="2400" dirty="0" err="1">
                <a:latin typeface="+mn-lt"/>
              </a:rPr>
              <a:t>en</a:t>
            </a:r>
            <a:r>
              <a:rPr lang="en-US" sz="2400" dirty="0">
                <a:latin typeface="+mn-lt"/>
              </a:rPr>
              <a:t> </a:t>
            </a:r>
            <a:r>
              <a:rPr lang="en-US" sz="2400" dirty="0" err="1">
                <a:latin typeface="+mn-lt"/>
              </a:rPr>
              <a:t>tu</a:t>
            </a:r>
            <a:r>
              <a:rPr lang="en-US" sz="2400" dirty="0">
                <a:latin typeface="+mn-lt"/>
              </a:rPr>
              <a:t> App, sin </a:t>
            </a:r>
            <a:r>
              <a:rPr lang="en-US" sz="2400" dirty="0" err="1">
                <a:latin typeface="+mn-lt"/>
              </a:rPr>
              <a:t>recompilar</a:t>
            </a:r>
            <a:r>
              <a:rPr lang="en-US" sz="2400" dirty="0">
                <a:latin typeface="+mn-lt"/>
              </a:rPr>
              <a:t>.</a:t>
            </a:r>
          </a:p>
          <a:p>
            <a:endParaRPr lang="en-US" sz="2400" dirty="0">
              <a:latin typeface="+mn-lt"/>
            </a:endParaRPr>
          </a:p>
          <a:p>
            <a:pPr marL="285750" indent="-285750">
              <a:buFont typeface="Arial" panose="020B0604020202020204" pitchFamily="34" charset="0"/>
              <a:buChar char="•"/>
            </a:pPr>
            <a:r>
              <a:rPr lang="en-US" sz="2400" dirty="0">
                <a:latin typeface="+mn-lt"/>
              </a:rPr>
              <a:t>Android, iOS, macOS, y Windows</a:t>
            </a:r>
          </a:p>
          <a:p>
            <a:pPr marL="285750" indent="-285750">
              <a:buFont typeface="Arial" panose="020B0604020202020204" pitchFamily="34" charset="0"/>
              <a:buChar char="•"/>
            </a:pPr>
            <a:r>
              <a:rPr lang="en-US" sz="2400" dirty="0">
                <a:latin typeface="+mn-lt"/>
              </a:rPr>
              <a:t>XAML y C#</a:t>
            </a:r>
          </a:p>
          <a:p>
            <a:pPr marL="285750" indent="-285750">
              <a:buFont typeface="Arial" panose="020B0604020202020204" pitchFamily="34" charset="0"/>
              <a:buChar char="•"/>
            </a:pPr>
            <a:r>
              <a:rPr lang="en-US" sz="2400" dirty="0" err="1">
                <a:latin typeface="+mn-lt"/>
              </a:rPr>
              <a:t>Retención</a:t>
            </a:r>
            <a:r>
              <a:rPr lang="en-US" sz="2400" dirty="0">
                <a:latin typeface="+mn-lt"/>
              </a:rPr>
              <a:t> de </a:t>
            </a:r>
            <a:r>
              <a:rPr lang="en-US" sz="2400" dirty="0" err="1">
                <a:latin typeface="+mn-lt"/>
              </a:rPr>
              <a:t>estados</a:t>
            </a:r>
            <a:endParaRPr lang="en-US" sz="2400" dirty="0">
              <a:latin typeface="+mn-lt"/>
            </a:endParaRPr>
          </a:p>
          <a:p>
            <a:pPr marL="285750" indent="-285750">
              <a:buFont typeface="Arial" panose="020B0604020202020204" pitchFamily="34" charset="0"/>
              <a:buChar char="•"/>
            </a:pPr>
            <a:r>
              <a:rPr lang="en-US" sz="2400" dirty="0" err="1">
                <a:latin typeface="+mn-lt"/>
              </a:rPr>
              <a:t>Múltiples</a:t>
            </a:r>
            <a:r>
              <a:rPr lang="en-US" sz="2400" dirty="0">
                <a:latin typeface="+mn-lt"/>
              </a:rPr>
              <a:t> </a:t>
            </a:r>
            <a:r>
              <a:rPr lang="en-US" sz="2400" dirty="0" err="1">
                <a:latin typeface="+mn-lt"/>
              </a:rPr>
              <a:t>dispositivos</a:t>
            </a:r>
            <a:endParaRPr lang="en-US" sz="2400" dirty="0">
              <a:latin typeface="+mn-lt"/>
            </a:endParaRPr>
          </a:p>
          <a:p>
            <a:pPr marL="285750" indent="-285750">
              <a:buFont typeface="Arial" panose="020B0604020202020204" pitchFamily="34" charset="0"/>
              <a:buChar char="•"/>
            </a:pPr>
            <a:r>
              <a:rPr lang="en-US" sz="2400" dirty="0">
                <a:latin typeface="+mn-lt"/>
              </a:rPr>
              <a:t>No se require al debugger</a:t>
            </a:r>
          </a:p>
        </p:txBody>
      </p:sp>
    </p:spTree>
    <p:extLst>
      <p:ext uri="{BB962C8B-B14F-4D97-AF65-F5344CB8AC3E}">
        <p14:creationId xmlns:p14="http://schemas.microsoft.com/office/powerpoint/2010/main" val="40472469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2E2BA4-9FC0-4828-A940-3704183398DF}"/>
              </a:ext>
            </a:extLst>
          </p:cNvPr>
          <p:cNvSpPr>
            <a:spLocks noGrp="1"/>
          </p:cNvSpPr>
          <p:nvPr>
            <p:ph type="title"/>
          </p:nvPr>
        </p:nvSpPr>
        <p:spPr>
          <a:xfrm>
            <a:off x="718216" y="2301963"/>
            <a:ext cx="10502900" cy="2254073"/>
          </a:xfrm>
        </p:spPr>
        <p:txBody>
          <a:bodyPr/>
          <a:lstStyle/>
          <a:p>
            <a:r>
              <a:rPr lang="es-ES" sz="7200" dirty="0">
                <a:solidFill>
                  <a:schemeClr val="bg1"/>
                </a:solidFill>
              </a:rPr>
              <a:t>Si ya conocías </a:t>
            </a:r>
            <a:r>
              <a:rPr lang="es-ES" sz="7200" dirty="0" err="1">
                <a:solidFill>
                  <a:schemeClr val="bg1"/>
                </a:solidFill>
              </a:rPr>
              <a:t>Xamarin.Forms</a:t>
            </a:r>
            <a:r>
              <a:rPr lang="es-ES" sz="7200" dirty="0">
                <a:solidFill>
                  <a:schemeClr val="bg1"/>
                </a:solidFill>
              </a:rPr>
              <a:t>…</a:t>
            </a:r>
            <a:endParaRPr lang="en-US" sz="7200" dirty="0">
              <a:solidFill>
                <a:schemeClr val="bg1"/>
              </a:solidFill>
            </a:endParaRPr>
          </a:p>
        </p:txBody>
      </p:sp>
    </p:spTree>
    <p:extLst>
      <p:ext uri="{BB962C8B-B14F-4D97-AF65-F5344CB8AC3E}">
        <p14:creationId xmlns:p14="http://schemas.microsoft.com/office/powerpoint/2010/main" val="97083827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E5D6-863B-455A-A56E-D66344587257}"/>
              </a:ext>
            </a:extLst>
          </p:cNvPr>
          <p:cNvSpPr>
            <a:spLocks noGrp="1"/>
          </p:cNvSpPr>
          <p:nvPr>
            <p:ph type="title"/>
          </p:nvPr>
        </p:nvSpPr>
        <p:spPr/>
        <p:txBody>
          <a:bodyPr/>
          <a:lstStyle/>
          <a:p>
            <a:r>
              <a:rPr lang="en-US" dirty="0" err="1"/>
              <a:t>Evolución</a:t>
            </a:r>
            <a:r>
              <a:rPr lang="en-US" dirty="0"/>
              <a:t> de </a:t>
            </a:r>
            <a:r>
              <a:rPr lang="en-US" dirty="0" err="1"/>
              <a:t>Xamarin.Forms</a:t>
            </a:r>
            <a:r>
              <a:rPr lang="en-US" dirty="0"/>
              <a:t> </a:t>
            </a:r>
            <a:r>
              <a:rPr lang="en-US" dirty="0" err="1"/>
              <a:t>pero</a:t>
            </a:r>
            <a:r>
              <a:rPr lang="en-US" dirty="0"/>
              <a:t>…</a:t>
            </a:r>
          </a:p>
        </p:txBody>
      </p:sp>
      <p:sp>
        <p:nvSpPr>
          <p:cNvPr id="3" name="Content Placeholder 2">
            <a:extLst>
              <a:ext uri="{FF2B5EF4-FFF2-40B4-BE49-F238E27FC236}">
                <a16:creationId xmlns:a16="http://schemas.microsoft.com/office/drawing/2014/main" id="{A27D6DC6-03BF-4C8F-9D40-1D29D92CB5CC}"/>
              </a:ext>
            </a:extLst>
          </p:cNvPr>
          <p:cNvSpPr>
            <a:spLocks noGrp="1"/>
          </p:cNvSpPr>
          <p:nvPr>
            <p:ph sz="half" idx="1"/>
          </p:nvPr>
        </p:nvSpPr>
        <p:spPr>
          <a:xfrm>
            <a:off x="457200" y="1865872"/>
            <a:ext cx="3528646" cy="4484286"/>
          </a:xfrm>
        </p:spPr>
        <p:txBody>
          <a:bodyPr>
            <a:normAutofit fontScale="62500" lnSpcReduction="20000"/>
          </a:bodyPr>
          <a:lstStyle/>
          <a:p>
            <a:pPr>
              <a:lnSpc>
                <a:spcPct val="100000"/>
              </a:lnSpc>
            </a:pPr>
            <a:r>
              <a:rPr lang="en-US" dirty="0">
                <a:solidFill>
                  <a:schemeClr val="tx1"/>
                </a:solidFill>
              </a:rPr>
              <a:t>MVVM &amp; XAML</a:t>
            </a:r>
          </a:p>
          <a:p>
            <a:pPr>
              <a:lnSpc>
                <a:spcPct val="100000"/>
              </a:lnSpc>
            </a:pPr>
            <a:r>
              <a:rPr lang="en-US" dirty="0">
                <a:solidFill>
                  <a:schemeClr val="tx1"/>
                </a:solidFill>
              </a:rPr>
              <a:t>Android, iOS, macOS, Windows</a:t>
            </a:r>
          </a:p>
          <a:p>
            <a:pPr>
              <a:lnSpc>
                <a:spcPct val="100000"/>
              </a:lnSpc>
            </a:pPr>
            <a:r>
              <a:rPr lang="en-US" dirty="0">
                <a:solidFill>
                  <a:schemeClr val="tx1"/>
                </a:solidFill>
              </a:rPr>
              <a:t>7 Layouts</a:t>
            </a:r>
          </a:p>
          <a:p>
            <a:pPr>
              <a:lnSpc>
                <a:spcPct val="100000"/>
              </a:lnSpc>
            </a:pPr>
            <a:r>
              <a:rPr lang="en-US" dirty="0">
                <a:solidFill>
                  <a:schemeClr val="tx1"/>
                </a:solidFill>
              </a:rPr>
              <a:t>44 Views</a:t>
            </a:r>
          </a:p>
          <a:p>
            <a:pPr>
              <a:lnSpc>
                <a:spcPct val="100000"/>
              </a:lnSpc>
            </a:pPr>
            <a:r>
              <a:rPr lang="en-US" dirty="0" err="1">
                <a:solidFill>
                  <a:schemeClr val="tx1"/>
                </a:solidFill>
              </a:rPr>
              <a:t>Maui.Essentials</a:t>
            </a:r>
            <a:endParaRPr lang="en-US" dirty="0">
              <a:solidFill>
                <a:schemeClr val="tx1"/>
              </a:solidFill>
            </a:endParaRPr>
          </a:p>
          <a:p>
            <a:pPr>
              <a:lnSpc>
                <a:spcPct val="100000"/>
              </a:lnSpc>
            </a:pPr>
            <a:r>
              <a:rPr lang="en-US" dirty="0" err="1">
                <a:solidFill>
                  <a:schemeClr val="tx1"/>
                </a:solidFill>
              </a:rPr>
              <a:t>Maui.Graphics</a:t>
            </a:r>
            <a:endParaRPr lang="en-US" dirty="0">
              <a:solidFill>
                <a:schemeClr val="tx1"/>
              </a:solidFill>
            </a:endParaRPr>
          </a:p>
          <a:p>
            <a:pPr>
              <a:lnSpc>
                <a:spcPct val="100000"/>
              </a:lnSpc>
            </a:pPr>
            <a:r>
              <a:rPr lang="en-US" dirty="0" err="1">
                <a:solidFill>
                  <a:schemeClr val="tx1"/>
                </a:solidFill>
              </a:rPr>
              <a:t>Xamarin.Forms</a:t>
            </a:r>
            <a:r>
              <a:rPr lang="en-US" dirty="0">
                <a:solidFill>
                  <a:schemeClr val="tx1"/>
                </a:solidFill>
              </a:rPr>
              <a:t> Compat</a:t>
            </a:r>
          </a:p>
          <a:p>
            <a:pPr>
              <a:lnSpc>
                <a:spcPct val="100000"/>
              </a:lnSpc>
            </a:pPr>
            <a:endParaRPr lang="en-US" dirty="0">
              <a:solidFill>
                <a:schemeClr val="tx1"/>
              </a:solidFill>
            </a:endParaRPr>
          </a:p>
          <a:p>
            <a:pPr>
              <a:lnSpc>
                <a:spcPct val="100000"/>
              </a:lnSpc>
            </a:pPr>
            <a:r>
              <a:rPr lang="en-US" dirty="0" err="1">
                <a:solidFill>
                  <a:schemeClr val="tx1"/>
                </a:solidFill>
              </a:rPr>
              <a:t>MvvmCommunityToolkit</a:t>
            </a:r>
            <a:endParaRPr lang="en-US" dirty="0">
              <a:solidFill>
                <a:schemeClr val="tx1"/>
              </a:solidFill>
            </a:endParaRPr>
          </a:p>
          <a:p>
            <a:pPr>
              <a:lnSpc>
                <a:spcPct val="100000"/>
              </a:lnSpc>
            </a:pPr>
            <a:r>
              <a:rPr lang="en-US" dirty="0" err="1">
                <a:solidFill>
                  <a:schemeClr val="tx1"/>
                </a:solidFill>
              </a:rPr>
              <a:t>MauiCommunityToolkit</a:t>
            </a:r>
            <a:endParaRPr lang="en-US" dirty="0">
              <a:solidFill>
                <a:schemeClr val="tx1"/>
              </a:solidFill>
            </a:endParaRPr>
          </a:p>
          <a:p>
            <a:pPr>
              <a:lnSpc>
                <a:spcPct val="100000"/>
              </a:lnSpc>
            </a:pPr>
            <a:endParaRPr lang="en-US" dirty="0">
              <a:solidFill>
                <a:schemeClr val="tx1"/>
              </a:solidFill>
            </a:endParaRPr>
          </a:p>
          <a:p>
            <a:pPr>
              <a:lnSpc>
                <a:spcPct val="100000"/>
              </a:lnSpc>
            </a:pPr>
            <a:endParaRPr lang="en-US" dirty="0">
              <a:solidFill>
                <a:schemeClr val="tx1"/>
              </a:solidFill>
            </a:endParaRPr>
          </a:p>
        </p:txBody>
      </p:sp>
      <p:sp>
        <p:nvSpPr>
          <p:cNvPr id="5" name="Content Placeholder 2">
            <a:extLst>
              <a:ext uri="{FF2B5EF4-FFF2-40B4-BE49-F238E27FC236}">
                <a16:creationId xmlns:a16="http://schemas.microsoft.com/office/drawing/2014/main" id="{336E1D22-A03C-4527-BFB1-F0188970DA76}"/>
              </a:ext>
            </a:extLst>
          </p:cNvPr>
          <p:cNvSpPr txBox="1">
            <a:spLocks/>
          </p:cNvSpPr>
          <p:nvPr/>
        </p:nvSpPr>
        <p:spPr>
          <a:xfrm>
            <a:off x="4674296" y="1865871"/>
            <a:ext cx="3200400" cy="463732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chemeClr val="bg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err="1">
                <a:solidFill>
                  <a:schemeClr val="tx1"/>
                </a:solidFill>
              </a:rPr>
              <a:t>Nuevas</a:t>
            </a:r>
            <a:r>
              <a:rPr lang="en-US" dirty="0">
                <a:solidFill>
                  <a:schemeClr val="tx1"/>
                </a:solidFill>
              </a:rPr>
              <a:t> </a:t>
            </a:r>
            <a:r>
              <a:rPr lang="en-US" dirty="0" err="1">
                <a:solidFill>
                  <a:schemeClr val="tx1"/>
                </a:solidFill>
              </a:rPr>
              <a:t>posibilidades</a:t>
            </a:r>
            <a:endParaRPr lang="en-US" dirty="0">
              <a:solidFill>
                <a:schemeClr val="tx1"/>
              </a:solidFill>
            </a:endParaRPr>
          </a:p>
          <a:p>
            <a:pPr marL="285750" indent="-285750">
              <a:lnSpc>
                <a:spcPct val="100000"/>
              </a:lnSpc>
              <a:buFont typeface="Arial" panose="020B0604020202020204" pitchFamily="34" charset="0"/>
              <a:buChar char="•"/>
            </a:pPr>
            <a:r>
              <a:rPr lang="en-US" dirty="0">
                <a:solidFill>
                  <a:schemeClr val="tx1"/>
                </a:solidFill>
              </a:rPr>
              <a:t>Border</a:t>
            </a:r>
          </a:p>
          <a:p>
            <a:pPr marL="285750" indent="-285750">
              <a:lnSpc>
                <a:spcPct val="100000"/>
              </a:lnSpc>
              <a:buFont typeface="Arial" panose="020B0604020202020204" pitchFamily="34" charset="0"/>
              <a:buChar char="•"/>
            </a:pPr>
            <a:r>
              <a:rPr lang="en-US" dirty="0">
                <a:solidFill>
                  <a:schemeClr val="tx1"/>
                </a:solidFill>
              </a:rPr>
              <a:t>Shadows</a:t>
            </a:r>
          </a:p>
          <a:p>
            <a:pPr marL="285750" indent="-285750">
              <a:lnSpc>
                <a:spcPct val="100000"/>
              </a:lnSpc>
              <a:buFont typeface="Arial" panose="020B0604020202020204" pitchFamily="34" charset="0"/>
              <a:buChar char="•"/>
            </a:pPr>
            <a:r>
              <a:rPr lang="en-US" dirty="0" err="1">
                <a:solidFill>
                  <a:schemeClr val="tx1"/>
                </a:solidFill>
              </a:rPr>
              <a:t>GraphicsView</a:t>
            </a:r>
            <a:endParaRPr lang="en-US" dirty="0">
              <a:solidFill>
                <a:schemeClr val="tx1"/>
              </a:solidFill>
            </a:endParaRPr>
          </a:p>
          <a:p>
            <a:pPr marL="285750" indent="-285750">
              <a:lnSpc>
                <a:spcPct val="100000"/>
              </a:lnSpc>
              <a:buFont typeface="Arial" panose="020B0604020202020204" pitchFamily="34" charset="0"/>
              <a:buChar char="•"/>
            </a:pPr>
            <a:r>
              <a:rPr lang="en-US" dirty="0" err="1">
                <a:solidFill>
                  <a:schemeClr val="tx1"/>
                </a:solidFill>
              </a:rPr>
              <a:t>MenuBar</a:t>
            </a:r>
            <a:endParaRPr lang="en-US" dirty="0">
              <a:solidFill>
                <a:schemeClr val="tx1"/>
              </a:solidFill>
            </a:endParaRPr>
          </a:p>
          <a:p>
            <a:pPr marL="285750" indent="-285750">
              <a:lnSpc>
                <a:spcPct val="100000"/>
              </a:lnSpc>
              <a:buFont typeface="Arial" panose="020B0604020202020204" pitchFamily="34" charset="0"/>
              <a:buChar char="•"/>
            </a:pPr>
            <a:r>
              <a:rPr lang="en-US" dirty="0">
                <a:solidFill>
                  <a:schemeClr val="tx1"/>
                </a:solidFill>
              </a:rPr>
              <a:t>Window/Multi-Window</a:t>
            </a:r>
          </a:p>
          <a:p>
            <a:pPr marL="285750" indent="-285750">
              <a:lnSpc>
                <a:spcPct val="100000"/>
              </a:lnSpc>
              <a:buFont typeface="Arial" panose="020B0604020202020204" pitchFamily="34" charset="0"/>
              <a:buChar char="•"/>
            </a:pPr>
            <a:r>
              <a:rPr lang="en-US" dirty="0">
                <a:solidFill>
                  <a:schemeClr val="tx1"/>
                </a:solidFill>
              </a:rPr>
              <a:t>Default theme</a:t>
            </a:r>
          </a:p>
          <a:p>
            <a:pPr marL="285750" indent="-285750">
              <a:lnSpc>
                <a:spcPct val="100000"/>
              </a:lnSpc>
              <a:buFont typeface="Arial" panose="020B0604020202020204" pitchFamily="34" charset="0"/>
              <a:buChar char="•"/>
            </a:pPr>
            <a:r>
              <a:rPr lang="en-US" dirty="0" err="1">
                <a:solidFill>
                  <a:schemeClr val="tx1"/>
                </a:solidFill>
              </a:rPr>
              <a:t>Generación</a:t>
            </a:r>
            <a:r>
              <a:rPr lang="en-US" dirty="0">
                <a:solidFill>
                  <a:schemeClr val="tx1"/>
                </a:solidFill>
              </a:rPr>
              <a:t> de </a:t>
            </a:r>
            <a:r>
              <a:rPr lang="en-US" dirty="0" err="1">
                <a:solidFill>
                  <a:schemeClr val="tx1"/>
                </a:solidFill>
              </a:rPr>
              <a:t>AppIcon</a:t>
            </a:r>
            <a:r>
              <a:rPr lang="en-US" dirty="0">
                <a:solidFill>
                  <a:schemeClr val="tx1"/>
                </a:solidFill>
              </a:rPr>
              <a:t>, </a:t>
            </a:r>
            <a:r>
              <a:rPr lang="en-US" dirty="0" err="1">
                <a:solidFill>
                  <a:schemeClr val="tx1"/>
                </a:solidFill>
              </a:rPr>
              <a:t>SplashScreen</a:t>
            </a:r>
            <a:r>
              <a:rPr lang="en-US" dirty="0">
                <a:solidFill>
                  <a:schemeClr val="tx1"/>
                </a:solidFill>
              </a:rPr>
              <a:t>, Fonts, Images</a:t>
            </a:r>
          </a:p>
          <a:p>
            <a:pPr marL="285750" indent="-285750">
              <a:lnSpc>
                <a:spcPct val="100000"/>
              </a:lnSpc>
              <a:buFont typeface="Arial" panose="020B0604020202020204" pitchFamily="34" charset="0"/>
              <a:buChar char="•"/>
            </a:pPr>
            <a:r>
              <a:rPr lang="en-US" dirty="0">
                <a:solidFill>
                  <a:schemeClr val="tx1"/>
                </a:solidFill>
              </a:rPr>
              <a:t>Shell flyout templates</a:t>
            </a:r>
          </a:p>
          <a:p>
            <a:pPr>
              <a:lnSpc>
                <a:spcPct val="100000"/>
              </a:lnSpc>
            </a:pPr>
            <a:endParaRPr lang="en-US" dirty="0">
              <a:solidFill>
                <a:schemeClr val="tx1"/>
              </a:solidFill>
            </a:endParaRPr>
          </a:p>
        </p:txBody>
      </p:sp>
      <p:sp>
        <p:nvSpPr>
          <p:cNvPr id="6" name="Content Placeholder 2">
            <a:extLst>
              <a:ext uri="{FF2B5EF4-FFF2-40B4-BE49-F238E27FC236}">
                <a16:creationId xmlns:a16="http://schemas.microsoft.com/office/drawing/2014/main" id="{13EC0C52-5D5F-4735-9FF4-17D33C11E3A1}"/>
              </a:ext>
            </a:extLst>
          </p:cNvPr>
          <p:cNvSpPr txBox="1">
            <a:spLocks/>
          </p:cNvSpPr>
          <p:nvPr/>
        </p:nvSpPr>
        <p:spPr>
          <a:xfrm>
            <a:off x="8647135" y="1811593"/>
            <a:ext cx="3200400" cy="376175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chemeClr val="bg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err="1">
                <a:solidFill>
                  <a:schemeClr val="tx1"/>
                </a:solidFill>
              </a:rPr>
              <a:t>Cambios</a:t>
            </a:r>
            <a:r>
              <a:rPr lang="en-US" dirty="0">
                <a:solidFill>
                  <a:schemeClr val="tx1"/>
                </a:solidFill>
              </a:rPr>
              <a:t> </a:t>
            </a:r>
            <a:r>
              <a:rPr lang="en-US" dirty="0" err="1">
                <a:solidFill>
                  <a:schemeClr val="tx1"/>
                </a:solidFill>
              </a:rPr>
              <a:t>desde</a:t>
            </a:r>
            <a:r>
              <a:rPr lang="en-US" dirty="0">
                <a:solidFill>
                  <a:schemeClr val="tx1"/>
                </a:solidFill>
              </a:rPr>
              <a:t> Xamarin</a:t>
            </a:r>
          </a:p>
          <a:p>
            <a:pPr marL="285750" indent="-285750">
              <a:lnSpc>
                <a:spcPct val="100000"/>
              </a:lnSpc>
              <a:buFont typeface="Arial" panose="020B0604020202020204" pitchFamily="34" charset="0"/>
              <a:buChar char="•"/>
            </a:pPr>
            <a:r>
              <a:rPr lang="en-US" dirty="0" err="1">
                <a:solidFill>
                  <a:schemeClr val="tx1"/>
                </a:solidFill>
              </a:rPr>
              <a:t>Zero’d</a:t>
            </a:r>
            <a:r>
              <a:rPr lang="en-US" dirty="0">
                <a:solidFill>
                  <a:schemeClr val="tx1"/>
                </a:solidFill>
              </a:rPr>
              <a:t> defaults</a:t>
            </a:r>
          </a:p>
          <a:p>
            <a:pPr marL="285750" indent="-285750">
              <a:lnSpc>
                <a:spcPct val="100000"/>
              </a:lnSpc>
              <a:buFont typeface="Arial" panose="020B0604020202020204" pitchFamily="34" charset="0"/>
              <a:buChar char="•"/>
            </a:pPr>
            <a:r>
              <a:rPr lang="en-US" dirty="0">
                <a:solidFill>
                  <a:schemeClr val="tx1"/>
                </a:solidFill>
              </a:rPr>
              <a:t>Namespace</a:t>
            </a:r>
          </a:p>
          <a:p>
            <a:pPr marL="285750" indent="-285750">
              <a:lnSpc>
                <a:spcPct val="100000"/>
              </a:lnSpc>
              <a:buFont typeface="Arial" panose="020B0604020202020204" pitchFamily="34" charset="0"/>
              <a:buChar char="•"/>
            </a:pPr>
            <a:r>
              <a:rPr lang="en-US" dirty="0">
                <a:solidFill>
                  <a:schemeClr val="tx1"/>
                </a:solidFill>
              </a:rPr>
              <a:t>Más XAMLC</a:t>
            </a:r>
          </a:p>
          <a:p>
            <a:pPr marL="285750" indent="-285750">
              <a:lnSpc>
                <a:spcPct val="100000"/>
              </a:lnSpc>
              <a:buFont typeface="Arial" panose="020B0604020202020204" pitchFamily="34" charset="0"/>
              <a:buChar char="•"/>
            </a:pPr>
            <a:r>
              <a:rPr lang="en-US" dirty="0">
                <a:solidFill>
                  <a:schemeClr val="tx1"/>
                </a:solidFill>
              </a:rPr>
              <a:t>App Startup</a:t>
            </a:r>
          </a:p>
          <a:p>
            <a:pPr marL="285750" indent="-285750">
              <a:lnSpc>
                <a:spcPct val="100000"/>
              </a:lnSpc>
              <a:buFont typeface="Arial" panose="020B0604020202020204" pitchFamily="34" charset="0"/>
              <a:buChar char="•"/>
            </a:pPr>
            <a:r>
              <a:rPr lang="en-US" dirty="0" err="1">
                <a:solidFill>
                  <a:schemeClr val="tx1"/>
                </a:solidFill>
              </a:rPr>
              <a:t>Eventos</a:t>
            </a:r>
            <a:r>
              <a:rPr lang="en-US" dirty="0">
                <a:solidFill>
                  <a:schemeClr val="tx1"/>
                </a:solidFill>
              </a:rPr>
              <a:t> de </a:t>
            </a:r>
            <a:r>
              <a:rPr lang="en-US" dirty="0" err="1">
                <a:solidFill>
                  <a:schemeClr val="tx1"/>
                </a:solidFill>
              </a:rPr>
              <a:t>ciclo</a:t>
            </a:r>
            <a:r>
              <a:rPr lang="en-US" dirty="0">
                <a:solidFill>
                  <a:schemeClr val="tx1"/>
                </a:solidFill>
              </a:rPr>
              <a:t> de </a:t>
            </a:r>
            <a:r>
              <a:rPr lang="en-US" dirty="0" err="1">
                <a:solidFill>
                  <a:schemeClr val="tx1"/>
                </a:solidFill>
              </a:rPr>
              <a:t>vida</a:t>
            </a:r>
            <a:endParaRPr lang="en-US" dirty="0">
              <a:solidFill>
                <a:schemeClr val="tx1"/>
              </a:solidFill>
            </a:endParaRPr>
          </a:p>
          <a:p>
            <a:pPr marL="285750" indent="-285750">
              <a:lnSpc>
                <a:spcPct val="100000"/>
              </a:lnSpc>
              <a:buFont typeface="Arial" panose="020B0604020202020204" pitchFamily="34" charset="0"/>
              <a:buChar char="•"/>
            </a:pPr>
            <a:r>
              <a:rPr lang="en-US" dirty="0" err="1">
                <a:solidFill>
                  <a:schemeClr val="tx1"/>
                </a:solidFill>
              </a:rPr>
              <a:t>HostBuilder</a:t>
            </a:r>
            <a:endParaRPr lang="en-US" dirty="0">
              <a:solidFill>
                <a:schemeClr val="tx1"/>
              </a:solidFill>
            </a:endParaRPr>
          </a:p>
          <a:p>
            <a:pPr marL="285750" indent="-285750">
              <a:lnSpc>
                <a:spcPct val="100000"/>
              </a:lnSpc>
              <a:buFont typeface="Arial" panose="020B0604020202020204" pitchFamily="34" charset="0"/>
              <a:buChar char="•"/>
            </a:pPr>
            <a:r>
              <a:rPr lang="en-US" dirty="0">
                <a:solidFill>
                  <a:schemeClr val="tx1"/>
                </a:solidFill>
              </a:rPr>
              <a:t>.NET workloads</a:t>
            </a:r>
          </a:p>
        </p:txBody>
      </p:sp>
    </p:spTree>
    <p:extLst>
      <p:ext uri="{BB962C8B-B14F-4D97-AF65-F5344CB8AC3E}">
        <p14:creationId xmlns:p14="http://schemas.microsoft.com/office/powerpoint/2010/main" val="270884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754B-6F39-6E79-C472-C9FD4F9E6A8F}"/>
              </a:ext>
            </a:extLst>
          </p:cNvPr>
          <p:cNvSpPr>
            <a:spLocks noGrp="1"/>
          </p:cNvSpPr>
          <p:nvPr>
            <p:ph type="title"/>
          </p:nvPr>
        </p:nvSpPr>
        <p:spPr/>
        <p:txBody>
          <a:bodyPr/>
          <a:lstStyle/>
          <a:p>
            <a:r>
              <a:rPr lang="en-US" dirty="0" err="1"/>
              <a:t>Mejoras</a:t>
            </a:r>
            <a:r>
              <a:rPr lang="en-US" dirty="0"/>
              <a:t> </a:t>
            </a:r>
            <a:r>
              <a:rPr lang="en-US" dirty="0" err="1"/>
              <a:t>en</a:t>
            </a:r>
            <a:r>
              <a:rPr lang="en-US" dirty="0"/>
              <a:t> </a:t>
            </a:r>
            <a:r>
              <a:rPr lang="en-US" dirty="0" err="1"/>
              <a:t>rendimiento</a:t>
            </a:r>
            <a:endParaRPr lang="en-US" dirty="0"/>
          </a:p>
        </p:txBody>
      </p:sp>
      <p:sp>
        <p:nvSpPr>
          <p:cNvPr id="3" name="Content Placeholder 2">
            <a:extLst>
              <a:ext uri="{FF2B5EF4-FFF2-40B4-BE49-F238E27FC236}">
                <a16:creationId xmlns:a16="http://schemas.microsoft.com/office/drawing/2014/main" id="{B22D89A2-A94F-0601-76CA-7A89B335AAED}"/>
              </a:ext>
            </a:extLst>
          </p:cNvPr>
          <p:cNvSpPr>
            <a:spLocks noGrp="1"/>
          </p:cNvSpPr>
          <p:nvPr>
            <p:ph sz="quarter" idx="11"/>
          </p:nvPr>
        </p:nvSpPr>
        <p:spPr>
          <a:xfrm>
            <a:off x="457200" y="1819275"/>
            <a:ext cx="5409344" cy="4352925"/>
          </a:xfrm>
        </p:spPr>
        <p:txBody>
          <a:bodyPr>
            <a:normAutofit fontScale="77500" lnSpcReduction="20000"/>
          </a:bodyPr>
          <a:lstStyle/>
          <a:p>
            <a:r>
              <a:rPr lang="en-US" dirty="0"/>
              <a:t>Android Startup (Pixel 5) </a:t>
            </a:r>
          </a:p>
          <a:p>
            <a:pPr lvl="1"/>
            <a:r>
              <a:rPr lang="en-US" dirty="0"/>
              <a:t>.NET MAUI template – 34.9% faster than X.F</a:t>
            </a:r>
          </a:p>
          <a:p>
            <a:pPr lvl="1"/>
            <a:r>
              <a:rPr lang="en-US" dirty="0"/>
              <a:t>.NET Podcasts – 815ms</a:t>
            </a:r>
          </a:p>
          <a:p>
            <a:pPr lvl="1"/>
            <a:endParaRPr lang="en-US" dirty="0"/>
          </a:p>
          <a:p>
            <a:r>
              <a:rPr lang="en-US" dirty="0" err="1"/>
              <a:t>Reducción</a:t>
            </a:r>
            <a:r>
              <a:rPr lang="en-US" dirty="0"/>
              <a:t> de </a:t>
            </a:r>
            <a:r>
              <a:rPr lang="en-US" dirty="0" err="1"/>
              <a:t>llamadas</a:t>
            </a:r>
            <a:r>
              <a:rPr lang="en-US" dirty="0"/>
              <a:t> JNI </a:t>
            </a:r>
          </a:p>
          <a:p>
            <a:r>
              <a:rPr lang="en-US" dirty="0" err="1"/>
              <a:t>Portados</a:t>
            </a:r>
            <a:r>
              <a:rPr lang="en-US" dirty="0"/>
              <a:t> layouts XML a Java</a:t>
            </a:r>
          </a:p>
          <a:p>
            <a:r>
              <a:rPr lang="en-US" dirty="0" err="1"/>
              <a:t>Muchas</a:t>
            </a:r>
            <a:r>
              <a:rPr lang="en-US" dirty="0"/>
              <a:t> </a:t>
            </a:r>
            <a:r>
              <a:rPr lang="en-US" dirty="0" err="1"/>
              <a:t>optimizaciones</a:t>
            </a:r>
            <a:r>
              <a:rPr lang="en-US" dirty="0"/>
              <a:t> </a:t>
            </a:r>
            <a:r>
              <a:rPr lang="en-US" dirty="0" err="1"/>
              <a:t>XamlC</a:t>
            </a:r>
            <a:endParaRPr lang="en-US" dirty="0"/>
          </a:p>
          <a:p>
            <a:r>
              <a:rPr lang="en-US" dirty="0" err="1"/>
              <a:t>Perfil</a:t>
            </a:r>
            <a:r>
              <a:rPr lang="en-US" dirty="0"/>
              <a:t> AOT por </a:t>
            </a:r>
            <a:r>
              <a:rPr lang="en-US" dirty="0" err="1"/>
              <a:t>defecto</a:t>
            </a:r>
            <a:r>
              <a:rPr lang="en-US" dirty="0"/>
              <a:t> </a:t>
            </a:r>
            <a:r>
              <a:rPr lang="en-US" dirty="0" err="1"/>
              <a:t>en</a:t>
            </a:r>
            <a:r>
              <a:rPr lang="en-US" dirty="0"/>
              <a:t> Release</a:t>
            </a:r>
          </a:p>
          <a:p>
            <a:pPr lvl="1"/>
            <a:endParaRPr lang="en-US" dirty="0"/>
          </a:p>
          <a:p>
            <a:pPr marL="0" indent="0">
              <a:buNone/>
            </a:pPr>
            <a:endParaRPr lang="en-US" dirty="0"/>
          </a:p>
          <a:p>
            <a:pPr lvl="1"/>
            <a:endParaRPr lang="en-US" dirty="0"/>
          </a:p>
        </p:txBody>
      </p:sp>
      <p:pic>
        <p:nvPicPr>
          <p:cNvPr id="5" name="StartupRealtimeSxS">
            <a:hlinkClick r:id="" action="ppaction://media"/>
            <a:extLst>
              <a:ext uri="{FF2B5EF4-FFF2-40B4-BE49-F238E27FC236}">
                <a16:creationId xmlns:a16="http://schemas.microsoft.com/office/drawing/2014/main" id="{03B55B7D-F83F-4034-8B81-85A4547674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63736" y="950151"/>
            <a:ext cx="5932487" cy="6858000"/>
          </a:xfrm>
          <a:prstGeom prst="rect">
            <a:avLst/>
          </a:prstGeom>
        </p:spPr>
      </p:pic>
    </p:spTree>
    <p:extLst>
      <p:ext uri="{BB962C8B-B14F-4D97-AF65-F5344CB8AC3E}">
        <p14:creationId xmlns:p14="http://schemas.microsoft.com/office/powerpoint/2010/main" val="400482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C319-3140-4BC3-B718-6FE8F879E848}"/>
              </a:ext>
            </a:extLst>
          </p:cNvPr>
          <p:cNvSpPr>
            <a:spLocks noGrp="1"/>
          </p:cNvSpPr>
          <p:nvPr>
            <p:ph type="title"/>
          </p:nvPr>
        </p:nvSpPr>
        <p:spPr/>
        <p:txBody>
          <a:bodyPr/>
          <a:lstStyle/>
          <a:p>
            <a:r>
              <a:rPr lang="en-US" dirty="0">
                <a:latin typeface="Segoe UI Light (Headings)"/>
                <a:cs typeface="Segoe UI Semibold"/>
              </a:rPr>
              <a:t>Upgrade-assistant</a:t>
            </a:r>
            <a:endParaRPr lang="en-US" dirty="0">
              <a:latin typeface="Segoe UI Light (Headings)"/>
            </a:endParaRPr>
          </a:p>
        </p:txBody>
      </p:sp>
      <p:sp>
        <p:nvSpPr>
          <p:cNvPr id="3" name="Content Placeholder 2">
            <a:extLst>
              <a:ext uri="{FF2B5EF4-FFF2-40B4-BE49-F238E27FC236}">
                <a16:creationId xmlns:a16="http://schemas.microsoft.com/office/drawing/2014/main" id="{FEB46D30-EF14-43BA-A7FB-4B8279B42EEB}"/>
              </a:ext>
            </a:extLst>
          </p:cNvPr>
          <p:cNvSpPr>
            <a:spLocks noGrp="1"/>
          </p:cNvSpPr>
          <p:nvPr>
            <p:ph sz="quarter" idx="11"/>
          </p:nvPr>
        </p:nvSpPr>
        <p:spPr>
          <a:xfrm>
            <a:off x="457200" y="1819275"/>
            <a:ext cx="11277600" cy="4733925"/>
          </a:xfrm>
        </p:spPr>
        <p:txBody>
          <a:bodyPr vert="horz" lIns="91440" tIns="45720" rIns="91440" bIns="45720" rtlCol="0" anchor="t">
            <a:normAutofit/>
          </a:bodyPr>
          <a:lstStyle/>
          <a:p>
            <a:r>
              <a:rPr lang="en-US" dirty="0" err="1">
                <a:latin typeface="Segoe UI (Body)"/>
                <a:cs typeface="Segoe UI"/>
              </a:rPr>
              <a:t>Cambios</a:t>
            </a:r>
            <a:r>
              <a:rPr lang="en-US" dirty="0">
                <a:latin typeface="Segoe UI (Body)"/>
                <a:cs typeface="Segoe UI"/>
              </a:rPr>
              <a:t> que se </a:t>
            </a:r>
            <a:r>
              <a:rPr lang="en-US" dirty="0" err="1">
                <a:latin typeface="Segoe UI (Body)"/>
                <a:cs typeface="Segoe UI"/>
              </a:rPr>
              <a:t>aplican</a:t>
            </a:r>
            <a:r>
              <a:rPr lang="en-US" dirty="0">
                <a:latin typeface="Segoe UI (Body)"/>
                <a:cs typeface="Segoe UI"/>
              </a:rPr>
              <a:t>:</a:t>
            </a:r>
            <a:endParaRPr lang="en-US" dirty="0">
              <a:latin typeface="Segoe UI (Body)"/>
            </a:endParaRPr>
          </a:p>
          <a:p>
            <a:pPr marL="457200" lvl="1" indent="0">
              <a:buNone/>
            </a:pPr>
            <a:r>
              <a:rPr lang="en-US" dirty="0">
                <a:latin typeface="Segoe UI (Body)"/>
                <a:cs typeface="Segoe UI"/>
              </a:rPr>
              <a:t>    </a:t>
            </a:r>
            <a:r>
              <a:rPr lang="en-US" dirty="0" err="1">
                <a:latin typeface="Segoe UI (Body)"/>
                <a:cs typeface="Segoe UI"/>
              </a:rPr>
              <a:t>Cambios</a:t>
            </a:r>
            <a:r>
              <a:rPr lang="en-US" dirty="0">
                <a:latin typeface="Segoe UI (Body)"/>
                <a:cs typeface="Segoe UI"/>
              </a:rPr>
              <a:t> </a:t>
            </a:r>
            <a:r>
              <a:rPr lang="en-US" dirty="0" err="1">
                <a:latin typeface="Segoe UI (Body)"/>
                <a:cs typeface="Segoe UI"/>
              </a:rPr>
              <a:t>en</a:t>
            </a:r>
            <a:r>
              <a:rPr lang="en-US" dirty="0">
                <a:latin typeface="Segoe UI (Body)"/>
                <a:cs typeface="Segoe UI"/>
              </a:rPr>
              <a:t> </a:t>
            </a:r>
            <a:r>
              <a:rPr lang="en-US" dirty="0" err="1">
                <a:latin typeface="Segoe UI (Body)"/>
                <a:cs typeface="Segoe UI"/>
              </a:rPr>
              <a:t>Csproj</a:t>
            </a:r>
            <a:r>
              <a:rPr lang="en-US" dirty="0">
                <a:latin typeface="Segoe UI (Body)"/>
                <a:cs typeface="Segoe UI"/>
              </a:rPr>
              <a:t>	</a:t>
            </a:r>
            <a:r>
              <a:rPr lang="en-US" dirty="0" err="1">
                <a:latin typeface="Segoe UI (Body)"/>
                <a:cs typeface="Segoe UI"/>
              </a:rPr>
              <a:t>Resolución</a:t>
            </a:r>
            <a:r>
              <a:rPr lang="en-US" dirty="0">
                <a:latin typeface="Segoe UI (Body)"/>
                <a:cs typeface="Segoe UI"/>
              </a:rPr>
              <a:t> de </a:t>
            </a:r>
            <a:r>
              <a:rPr lang="en-US" dirty="0" err="1">
                <a:latin typeface="Segoe UI (Body)"/>
                <a:cs typeface="Segoe UI"/>
              </a:rPr>
              <a:t>Nugets</a:t>
            </a:r>
            <a:r>
              <a:rPr lang="en-US" dirty="0">
                <a:latin typeface="Segoe UI (Body)"/>
                <a:cs typeface="Segoe UI"/>
              </a:rPr>
              <a:t>	</a:t>
            </a:r>
            <a:r>
              <a:rPr lang="en-US" dirty="0" err="1">
                <a:latin typeface="Segoe UI (Body)"/>
                <a:cs typeface="Segoe UI"/>
              </a:rPr>
              <a:t>Cambios</a:t>
            </a:r>
            <a:r>
              <a:rPr lang="en-US" dirty="0">
                <a:latin typeface="Segoe UI (Body)"/>
                <a:cs typeface="Segoe UI"/>
              </a:rPr>
              <a:t> </a:t>
            </a:r>
            <a:r>
              <a:rPr lang="en-US" dirty="0" err="1">
                <a:latin typeface="Segoe UI (Body)"/>
                <a:cs typeface="Segoe UI"/>
              </a:rPr>
              <a:t>en</a:t>
            </a:r>
            <a:r>
              <a:rPr lang="en-US" dirty="0">
                <a:latin typeface="Segoe UI (Body)"/>
                <a:cs typeface="Segoe UI"/>
              </a:rPr>
              <a:t> </a:t>
            </a:r>
            <a:r>
              <a:rPr lang="en-US" dirty="0" err="1">
                <a:latin typeface="Segoe UI (Body)"/>
                <a:cs typeface="Segoe UI"/>
              </a:rPr>
              <a:t>código</a:t>
            </a:r>
            <a:endParaRPr lang="en-US" dirty="0">
              <a:latin typeface="Segoe UI (Body)"/>
              <a:cs typeface="Segoe UI"/>
            </a:endParaRPr>
          </a:p>
          <a:p>
            <a:r>
              <a:rPr lang="en-US" dirty="0" err="1">
                <a:latin typeface="Segoe UI (Body)"/>
                <a:cs typeface="Segoe UI"/>
              </a:rPr>
              <a:t>Opciones</a:t>
            </a:r>
            <a:r>
              <a:rPr lang="en-US" dirty="0">
                <a:latin typeface="Segoe UI (Body)"/>
                <a:cs typeface="Segoe UI"/>
              </a:rPr>
              <a:t> de </a:t>
            </a:r>
            <a:r>
              <a:rPr lang="en-US" dirty="0" err="1">
                <a:latin typeface="Segoe UI (Body)"/>
                <a:cs typeface="Segoe UI"/>
              </a:rPr>
              <a:t>actualización</a:t>
            </a:r>
            <a:r>
              <a:rPr lang="en-US" dirty="0">
                <a:latin typeface="Segoe UI (Body)"/>
                <a:cs typeface="Segoe UI"/>
              </a:rPr>
              <a:t>:</a:t>
            </a:r>
          </a:p>
          <a:p>
            <a:pPr lvl="1" indent="0">
              <a:buNone/>
            </a:pPr>
            <a:r>
              <a:rPr lang="en-US" dirty="0" err="1">
                <a:latin typeface="Segoe UI (Body)"/>
                <a:cs typeface="Segoe UI"/>
              </a:rPr>
              <a:t>Xamarin.Forms</a:t>
            </a:r>
            <a:r>
              <a:rPr lang="en-US" dirty="0">
                <a:latin typeface="Segoe UI (Body)"/>
                <a:cs typeface="Segoe UI"/>
              </a:rPr>
              <a:t> -&gt; .NET MAUI               Xamarin Libraries                  Native Binding Libraries</a:t>
            </a:r>
          </a:p>
          <a:p>
            <a:endParaRPr lang="en-US" dirty="0"/>
          </a:p>
          <a:p>
            <a:pPr lvl="1" indent="0">
              <a:buNone/>
            </a:pPr>
            <a:endParaRPr lang="en-US" dirty="0"/>
          </a:p>
          <a:p>
            <a:pPr marL="57150" indent="-285750"/>
            <a:endParaRPr lang="en-US" dirty="0"/>
          </a:p>
        </p:txBody>
      </p:sp>
    </p:spTree>
    <p:extLst>
      <p:ext uri="{BB962C8B-B14F-4D97-AF65-F5344CB8AC3E}">
        <p14:creationId xmlns:p14="http://schemas.microsoft.com/office/powerpoint/2010/main" val="2351104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01029" y="4730079"/>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 Suárez</a:t>
            </a:r>
          </a:p>
          <a:p>
            <a:r>
              <a:rPr lang="en-US" sz="1961" dirty="0">
                <a:latin typeface="+mj-lt"/>
                <a:cs typeface="Arial"/>
              </a:rPr>
              <a:t>Software Engineer,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3111241"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6773" y="5935662"/>
              <a:ext cx="3285701" cy="416635"/>
            </a:xfrm>
            <a:prstGeom prst="rect">
              <a:avLst/>
            </a:prstGeom>
            <a:noFill/>
          </p:spPr>
          <p:txBody>
            <a:bodyPr wrap="square" rtlCol="0">
              <a:spAutoFit/>
            </a:bodyPr>
            <a:lstStyle/>
            <a:p>
              <a:pPr algn="ctr">
                <a:lnSpc>
                  <a:spcPct val="130000"/>
                </a:lnSpc>
              </a:pPr>
              <a:r>
                <a:rPr lang="en-US" sz="1765" dirty="0">
                  <a:latin typeface="+mj-lt"/>
                  <a:cs typeface="Arial"/>
                </a:rPr>
                <a:t>javiersuarezruiz.wordpress.com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@jsuarezruiz</a:t>
              </a:r>
            </a:p>
            <a:p>
              <a:pPr algn="r">
                <a:lnSpc>
                  <a:spcPct val="130000"/>
                </a:lnSpc>
              </a:pPr>
              <a:r>
                <a:rPr lang="en-US" sz="1765" dirty="0">
                  <a:latin typeface="+mj-lt"/>
                  <a:cs typeface="Arial"/>
                </a:rPr>
                <a:t>/</a:t>
              </a:r>
              <a:r>
                <a:rPr lang="en-US" sz="1765" dirty="0" err="1">
                  <a:latin typeface="+mj-lt"/>
                  <a:cs typeface="Arial"/>
                </a:rPr>
                <a:t>JavierSuarezRuiz</a:t>
              </a:r>
              <a:endParaRPr lang="en-US" sz="1765" dirty="0">
                <a:latin typeface="+mj-lt"/>
                <a:cs typeface="Arial"/>
              </a:endParaRPr>
            </a:p>
          </p:txBody>
        </p:sp>
      </p:gr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 vector graphics&#10;&#10;Description automatically generated">
            <a:extLst>
              <a:ext uri="{FF2B5EF4-FFF2-40B4-BE49-F238E27FC236}">
                <a16:creationId xmlns:a16="http://schemas.microsoft.com/office/drawing/2014/main" id="{10A87296-42B9-4C80-97B7-10D50F17BA4D}"/>
              </a:ext>
            </a:extLst>
          </p:cNvPr>
          <p:cNvPicPr>
            <a:picLocks noChangeAspect="1"/>
          </p:cNvPicPr>
          <p:nvPr/>
        </p:nvPicPr>
        <p:blipFill>
          <a:blip r:embed="rId5"/>
          <a:stretch>
            <a:fillRect/>
          </a:stretch>
        </p:blipFill>
        <p:spPr>
          <a:xfrm>
            <a:off x="-79447" y="4510680"/>
            <a:ext cx="2026069" cy="2029562"/>
          </a:xfrm>
          <a:prstGeom prst="rect">
            <a:avLst/>
          </a:prstGeom>
        </p:spPr>
      </p:pic>
    </p:spTree>
    <p:extLst>
      <p:ext uri="{BB962C8B-B14F-4D97-AF65-F5344CB8AC3E}">
        <p14:creationId xmlns:p14="http://schemas.microsoft.com/office/powerpoint/2010/main" val="19759603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YAMAS">
            <a:extLst>
              <a:ext uri="{FF2B5EF4-FFF2-40B4-BE49-F238E27FC236}">
                <a16:creationId xmlns:a16="http://schemas.microsoft.com/office/drawing/2014/main" id="{34156BD2-E428-48BA-B2E8-4F77BD02D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2281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d3aeef12588d9223e8ae00ca753506f">
            <a:extLst>
              <a:ext uri="{FF2B5EF4-FFF2-40B4-BE49-F238E27FC236}">
                <a16:creationId xmlns:a16="http://schemas.microsoft.com/office/drawing/2014/main" id="{B4F54F10-6A9E-40A7-8B82-0102BBDA0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009"/>
          <a:stretch/>
        </p:blipFill>
        <p:spPr bwMode="auto">
          <a:xfrm>
            <a:off x="120650" y="68263"/>
            <a:ext cx="11950700" cy="672147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rgbClr val="FFFFFF"/>
          </a:solidFill>
        </p:spPr>
      </p:pic>
    </p:spTree>
    <p:extLst>
      <p:ext uri="{BB962C8B-B14F-4D97-AF65-F5344CB8AC3E}">
        <p14:creationId xmlns:p14="http://schemas.microsoft.com/office/powerpoint/2010/main" val="40191493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2">
            <a:extLst>
              <a:ext uri="{FF2B5EF4-FFF2-40B4-BE49-F238E27FC236}">
                <a16:creationId xmlns:a16="http://schemas.microsoft.com/office/drawing/2014/main" id="{8CE5C0AE-27CF-4DF1-8300-44817FE1998A}"/>
              </a:ext>
            </a:extLst>
          </p:cNvPr>
          <p:cNvSpPr/>
          <p:nvPr/>
        </p:nvSpPr>
        <p:spPr bwMode="auto">
          <a:xfrm>
            <a:off x="5155498" y="2432114"/>
            <a:ext cx="2678176" cy="757895"/>
          </a:xfrm>
          <a:prstGeom prst="wedgeRectCallout">
            <a:avLst>
              <a:gd name="adj1" fmla="val -39840"/>
              <a:gd name="adj2" fmla="val 96083"/>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8DAEB702-2C4D-4CA1-8CBA-ECF6094A7BFC}"/>
              </a:ext>
            </a:extLst>
          </p:cNvPr>
          <p:cNvSpPr/>
          <p:nvPr/>
        </p:nvSpPr>
        <p:spPr bwMode="auto">
          <a:xfrm>
            <a:off x="8824096" y="5063764"/>
            <a:ext cx="2678176" cy="757895"/>
          </a:xfrm>
          <a:prstGeom prst="wedgeRectCallout">
            <a:avLst>
              <a:gd name="adj1" fmla="val -39840"/>
              <a:gd name="adj2" fmla="val 960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9656871F-5C11-4D4E-8A2C-94498A389E45}"/>
              </a:ext>
            </a:extLst>
          </p:cNvPr>
          <p:cNvSpPr/>
          <p:nvPr/>
        </p:nvSpPr>
        <p:spPr bwMode="auto">
          <a:xfrm>
            <a:off x="8824096" y="657393"/>
            <a:ext cx="2678176" cy="757895"/>
          </a:xfrm>
          <a:prstGeom prst="wedgeRectCallout">
            <a:avLst>
              <a:gd name="adj1" fmla="val -39840"/>
              <a:gd name="adj2" fmla="val 9608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Speech Bubble: Rectangle 6">
            <a:extLst>
              <a:ext uri="{FF2B5EF4-FFF2-40B4-BE49-F238E27FC236}">
                <a16:creationId xmlns:a16="http://schemas.microsoft.com/office/drawing/2014/main" id="{A3A2C2CD-C365-48AB-A536-2904ADC3B5B3}"/>
              </a:ext>
            </a:extLst>
          </p:cNvPr>
          <p:cNvSpPr/>
          <p:nvPr/>
        </p:nvSpPr>
        <p:spPr bwMode="auto">
          <a:xfrm>
            <a:off x="8549629" y="3289044"/>
            <a:ext cx="2678176" cy="757895"/>
          </a:xfrm>
          <a:prstGeom prst="wedgeRectCallout">
            <a:avLst>
              <a:gd name="adj1" fmla="val -39840"/>
              <a:gd name="adj2" fmla="val 96083"/>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03E3C417-534B-4CDB-91EC-C5A77D938CD8}"/>
              </a:ext>
            </a:extLst>
          </p:cNvPr>
          <p:cNvSpPr/>
          <p:nvPr/>
        </p:nvSpPr>
        <p:spPr bwMode="auto">
          <a:xfrm>
            <a:off x="3417824" y="548324"/>
            <a:ext cx="2678176" cy="757895"/>
          </a:xfrm>
          <a:prstGeom prst="wedgeRectCallout">
            <a:avLst>
              <a:gd name="adj1" fmla="val -39840"/>
              <a:gd name="adj2" fmla="val 9608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Speech Bubble: Rectangle 8">
            <a:extLst>
              <a:ext uri="{FF2B5EF4-FFF2-40B4-BE49-F238E27FC236}">
                <a16:creationId xmlns:a16="http://schemas.microsoft.com/office/drawing/2014/main" id="{6338E5D3-6C39-4927-B8EF-8E298464D0CF}"/>
              </a:ext>
            </a:extLst>
          </p:cNvPr>
          <p:cNvSpPr/>
          <p:nvPr/>
        </p:nvSpPr>
        <p:spPr bwMode="auto">
          <a:xfrm>
            <a:off x="739648" y="2811061"/>
            <a:ext cx="2678176" cy="757895"/>
          </a:xfrm>
          <a:prstGeom prst="wedgeRectCallout">
            <a:avLst>
              <a:gd name="adj1" fmla="val -39840"/>
              <a:gd name="adj2" fmla="val 9608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3EC3D437-7C0E-400F-AC00-1BF4A73B0BEE}"/>
              </a:ext>
            </a:extLst>
          </p:cNvPr>
          <p:cNvSpPr/>
          <p:nvPr/>
        </p:nvSpPr>
        <p:spPr bwMode="auto">
          <a:xfrm>
            <a:off x="4756912" y="4718417"/>
            <a:ext cx="2678176" cy="757895"/>
          </a:xfrm>
          <a:prstGeom prst="wedgeRectCallout">
            <a:avLst>
              <a:gd name="adj1" fmla="val -39840"/>
              <a:gd name="adj2" fmla="val 96083"/>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B20E4516-765C-418C-B22E-6E509F42BE57}"/>
              </a:ext>
            </a:extLst>
          </p:cNvPr>
          <p:cNvSpPr/>
          <p:nvPr/>
        </p:nvSpPr>
        <p:spPr bwMode="auto">
          <a:xfrm>
            <a:off x="1310933" y="5205166"/>
            <a:ext cx="2678176" cy="757895"/>
          </a:xfrm>
          <a:prstGeom prst="wedgeRectCallout">
            <a:avLst>
              <a:gd name="adj1" fmla="val -39840"/>
              <a:gd name="adj2" fmla="val 96083"/>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5621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3074" name="Picture 2" descr="Our New App is Available for IOS and Android | Central School District 51">
            <a:extLst>
              <a:ext uri="{FF2B5EF4-FFF2-40B4-BE49-F238E27FC236}">
                <a16:creationId xmlns:a16="http://schemas.microsoft.com/office/drawing/2014/main" id="{80FA1D76-8B9E-4BAF-9F24-108B01346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0605" y="1943100"/>
            <a:ext cx="40386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Un Viaje Para Estudiar Ilustración De Libros PNG , Libros, Aprendizaje,  Libro Clipart PNG y PSD para Descargar Gratis | Pngtree">
            <a:extLst>
              <a:ext uri="{FF2B5EF4-FFF2-40B4-BE49-F238E27FC236}">
                <a16:creationId xmlns:a16="http://schemas.microsoft.com/office/drawing/2014/main" id="{25983085-7F53-4B85-9859-DCC4A9A36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2"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7715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Xcode en App Store">
            <a:extLst>
              <a:ext uri="{FF2B5EF4-FFF2-40B4-BE49-F238E27FC236}">
                <a16:creationId xmlns:a16="http://schemas.microsoft.com/office/drawing/2014/main" id="{3B63C604-CC21-4435-B925-2596DDF3B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02" y="1278311"/>
            <a:ext cx="4503791" cy="45037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19DA4F3-ED65-47AD-B2A5-88D95EB7F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008" y="1278311"/>
            <a:ext cx="3997215" cy="431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9680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evice fragmentation still an issue">
            <a:extLst>
              <a:ext uri="{FF2B5EF4-FFF2-40B4-BE49-F238E27FC236}">
                <a16:creationId xmlns:a16="http://schemas.microsoft.com/office/drawing/2014/main" id="{B8BC0ACE-4F05-4560-93E3-B52069834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5847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D10F706-B72E-4554-A410-F2BB18CCE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665" y="1186665"/>
            <a:ext cx="4484670" cy="448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29622"/>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811</Words>
  <Application>Microsoft Office PowerPoint</Application>
  <PresentationFormat>Widescreen</PresentationFormat>
  <Paragraphs>216</Paragraphs>
  <Slides>29</Slides>
  <Notes>8</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Avenir LT Pro 45 Book</vt:lpstr>
      <vt:lpstr>Calibri</vt:lpstr>
      <vt:lpstr>Consolas</vt:lpstr>
      <vt:lpstr>Open Sans</vt:lpstr>
      <vt:lpstr>Segoe UI</vt:lpstr>
      <vt:lpstr>Segoe UI (Body)</vt:lpstr>
      <vt:lpstr>Segoe UI Light</vt:lpstr>
      <vt:lpstr>Segoe UI Light (Headings)</vt:lpstr>
      <vt:lpstr>Segoe UI Semibold</vt:lpstr>
      <vt:lpstr>Segoe UI Semilight</vt:lpstr>
      <vt:lpstr>5-30629_Build_Template_WHITE</vt:lpstr>
      <vt:lpstr>5_Office Theme</vt:lpstr>
      <vt:lpstr>¿Qué es .NET MAUI?</vt:lpstr>
      <vt:lpstr>La vida de un desarrollador de aplicaciones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Cross-Platform UI</vt:lpstr>
      <vt:lpstr>.NET MAUI</vt:lpstr>
      <vt:lpstr>Blazor Desktop</vt:lpstr>
      <vt:lpstr>Plataformas Compatibles</vt:lpstr>
      <vt:lpstr>.NET MAUI</vt:lpstr>
      <vt:lpstr>Los objetivos de .NET MAUI</vt:lpstr>
      <vt:lpstr>PowerPoint Presentation</vt:lpstr>
      <vt:lpstr>Layouts</vt:lpstr>
      <vt:lpstr>Controles</vt:lpstr>
      <vt:lpstr>PowerPoint Presentation</vt:lpstr>
      <vt:lpstr>Un único proyecto, multiples plataformas</vt:lpstr>
      <vt:lpstr>Hot Reload</vt:lpstr>
      <vt:lpstr>Si ya conocías Xamarin.Forms…</vt:lpstr>
      <vt:lpstr>Evolución de Xamarin.Forms pero…</vt:lpstr>
      <vt:lpstr>Mejoras en rendimiento</vt:lpstr>
      <vt:lpstr>Upgrade-assistant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2022-04-17T16:42:39Z</dcterms:modified>
</cp:coreProperties>
</file>